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1"/>
  </p:notesMasterIdLst>
  <p:handoutMasterIdLst>
    <p:handoutMasterId r:id="rId22"/>
  </p:handoutMasterIdLst>
  <p:sldIdLst>
    <p:sldId id="804" r:id="rId2"/>
    <p:sldId id="826" r:id="rId3"/>
    <p:sldId id="807" r:id="rId4"/>
    <p:sldId id="808" r:id="rId5"/>
    <p:sldId id="827" r:id="rId6"/>
    <p:sldId id="828" r:id="rId7"/>
    <p:sldId id="829" r:id="rId8"/>
    <p:sldId id="831" r:id="rId9"/>
    <p:sldId id="796" r:id="rId10"/>
    <p:sldId id="830" r:id="rId11"/>
    <p:sldId id="812" r:id="rId12"/>
    <p:sldId id="806" r:id="rId13"/>
    <p:sldId id="832" r:id="rId14"/>
    <p:sldId id="815" r:id="rId15"/>
    <p:sldId id="813" r:id="rId16"/>
    <p:sldId id="805" r:id="rId17"/>
    <p:sldId id="802" r:id="rId18"/>
    <p:sldId id="803" r:id="rId19"/>
    <p:sldId id="814" r:id="rId20"/>
  </p:sldIdLst>
  <p:sldSz cx="12192000" cy="6858000"/>
  <p:notesSz cx="7053263" cy="9356725"/>
  <p:defaultTextStyle>
    <a:defPPr>
      <a:defRPr lang="en-US"/>
    </a:defPPr>
    <a:lvl1pPr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48">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5639"/>
    <a:srgbClr val="D95400"/>
    <a:srgbClr val="D93E10"/>
    <a:srgbClr val="D34900"/>
    <a:srgbClr val="B9CE00"/>
    <a:srgbClr val="65A4D6"/>
    <a:srgbClr val="00A1B1"/>
    <a:srgbClr val="00929F"/>
    <a:srgbClr val="022E75"/>
    <a:srgbClr val="6A87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24" autoAdjust="0"/>
    <p:restoredTop sz="87905" autoAdjust="0"/>
  </p:normalViewPr>
  <p:slideViewPr>
    <p:cSldViewPr snapToGrid="0">
      <p:cViewPr varScale="1">
        <p:scale>
          <a:sx n="58" d="100"/>
          <a:sy n="58" d="100"/>
        </p:scale>
        <p:origin x="61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7" d="100"/>
          <a:sy n="77" d="100"/>
        </p:scale>
        <p:origin x="-2058" y="-84"/>
      </p:cViewPr>
      <p:guideLst>
        <p:guide orient="horz" pos="2948"/>
        <p:guide pos="2222"/>
      </p:guideLst>
    </p:cSldViewPr>
  </p:notes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DD0B7EB-840B-794B-BCFF-F1E6367F115C}"/>
              </a:ext>
            </a:extLst>
          </p:cNvPr>
          <p:cNvSpPr>
            <a:spLocks noGrp="1" noChangeArrowheads="1"/>
          </p:cNvSpPr>
          <p:nvPr>
            <p:ph type="hdr" sz="quarter"/>
          </p:nvPr>
        </p:nvSpPr>
        <p:spPr bwMode="auto">
          <a:xfrm>
            <a:off x="0" y="1588"/>
            <a:ext cx="30559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t" anchorCtr="0" compatLnSpc="1">
            <a:prstTxWarp prst="textNoShape">
              <a:avLst/>
            </a:prstTxWarp>
          </a:bodyPr>
          <a:lstStyle>
            <a:lvl1pPr defTabSz="942975" eaLnBrk="0" hangingPunct="0">
              <a:defRPr sz="1000" i="1" smtClean="0">
                <a:solidFill>
                  <a:schemeClr val="tx1"/>
                </a:solidFill>
              </a:defRPr>
            </a:lvl1pPr>
          </a:lstStyle>
          <a:p>
            <a:pPr>
              <a:defRPr/>
            </a:pPr>
            <a:endParaRPr lang="en-US" altLang="en-US"/>
          </a:p>
        </p:txBody>
      </p:sp>
      <p:sp>
        <p:nvSpPr>
          <p:cNvPr id="4099" name="Rectangle 3">
            <a:extLst>
              <a:ext uri="{FF2B5EF4-FFF2-40B4-BE49-F238E27FC236}">
                <a16:creationId xmlns:a16="http://schemas.microsoft.com/office/drawing/2014/main" id="{2F42ACE2-E45A-B349-A943-369A99855312}"/>
              </a:ext>
            </a:extLst>
          </p:cNvPr>
          <p:cNvSpPr>
            <a:spLocks noGrp="1" noChangeArrowheads="1"/>
          </p:cNvSpPr>
          <p:nvPr>
            <p:ph type="dt" sz="quarter" idx="1"/>
          </p:nvPr>
        </p:nvSpPr>
        <p:spPr bwMode="auto">
          <a:xfrm>
            <a:off x="3997325" y="1588"/>
            <a:ext cx="30559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t" anchorCtr="0" compatLnSpc="1">
            <a:prstTxWarp prst="textNoShape">
              <a:avLst/>
            </a:prstTxWarp>
          </a:bodyPr>
          <a:lstStyle>
            <a:lvl1pPr algn="r" defTabSz="942975" eaLnBrk="0" hangingPunct="0">
              <a:defRPr sz="1000" i="1" smtClean="0">
                <a:solidFill>
                  <a:schemeClr val="tx1"/>
                </a:solidFill>
              </a:defRPr>
            </a:lvl1pPr>
          </a:lstStyle>
          <a:p>
            <a:pPr>
              <a:defRPr/>
            </a:pPr>
            <a:endParaRPr lang="en-US" altLang="en-US"/>
          </a:p>
        </p:txBody>
      </p:sp>
      <p:sp>
        <p:nvSpPr>
          <p:cNvPr id="4100" name="Rectangle 4">
            <a:extLst>
              <a:ext uri="{FF2B5EF4-FFF2-40B4-BE49-F238E27FC236}">
                <a16:creationId xmlns:a16="http://schemas.microsoft.com/office/drawing/2014/main" id="{571754D2-917C-1446-B17B-265137B7FA53}"/>
              </a:ext>
            </a:extLst>
          </p:cNvPr>
          <p:cNvSpPr>
            <a:spLocks noGrp="1" noChangeArrowheads="1"/>
          </p:cNvSpPr>
          <p:nvPr>
            <p:ph type="ftr" sz="quarter" idx="2"/>
          </p:nvPr>
        </p:nvSpPr>
        <p:spPr bwMode="auto">
          <a:xfrm>
            <a:off x="0" y="8890000"/>
            <a:ext cx="30559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b" anchorCtr="0" compatLnSpc="1">
            <a:prstTxWarp prst="textNoShape">
              <a:avLst/>
            </a:prstTxWarp>
          </a:bodyPr>
          <a:lstStyle>
            <a:lvl1pPr defTabSz="942975" eaLnBrk="0" hangingPunct="0">
              <a:defRPr sz="1000" i="1" smtClean="0">
                <a:solidFill>
                  <a:schemeClr val="tx1"/>
                </a:solidFill>
              </a:defRPr>
            </a:lvl1pPr>
          </a:lstStyle>
          <a:p>
            <a:pPr>
              <a:defRPr/>
            </a:pPr>
            <a:endParaRPr lang="en-US" altLang="en-US"/>
          </a:p>
        </p:txBody>
      </p:sp>
      <p:sp>
        <p:nvSpPr>
          <p:cNvPr id="4101" name="Rectangle 5">
            <a:extLst>
              <a:ext uri="{FF2B5EF4-FFF2-40B4-BE49-F238E27FC236}">
                <a16:creationId xmlns:a16="http://schemas.microsoft.com/office/drawing/2014/main" id="{B4B935EA-1CD8-8C49-A664-1FCA43D9D26F}"/>
              </a:ext>
            </a:extLst>
          </p:cNvPr>
          <p:cNvSpPr>
            <a:spLocks noGrp="1" noChangeArrowheads="1"/>
          </p:cNvSpPr>
          <p:nvPr>
            <p:ph type="sldNum" sz="quarter" idx="3"/>
          </p:nvPr>
        </p:nvSpPr>
        <p:spPr bwMode="auto">
          <a:xfrm>
            <a:off x="3997325" y="8890000"/>
            <a:ext cx="30559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b" anchorCtr="0" compatLnSpc="1">
            <a:prstTxWarp prst="textNoShape">
              <a:avLst/>
            </a:prstTxWarp>
          </a:bodyPr>
          <a:lstStyle>
            <a:lvl1pPr algn="r" defTabSz="942975" eaLnBrk="0" hangingPunct="0">
              <a:defRPr sz="1000" i="1" smtClean="0">
                <a:solidFill>
                  <a:schemeClr val="tx1"/>
                </a:solidFill>
              </a:defRPr>
            </a:lvl1pPr>
          </a:lstStyle>
          <a:p>
            <a:pPr>
              <a:defRPr/>
            </a:pPr>
            <a:fld id="{81B3EE1C-3998-5A4F-B167-D6C18067212C}" type="slidenum">
              <a:rPr lang="en-US" altLang="en-US"/>
              <a:pPr>
                <a:defRPr/>
              </a:pPr>
              <a:t>‹#›</a:t>
            </a:fld>
            <a:endParaRPr lang="en-US" altLang="en-US"/>
          </a:p>
        </p:txBody>
      </p:sp>
      <p:sp>
        <p:nvSpPr>
          <p:cNvPr id="4102" name="Rectangle 6">
            <a:extLst>
              <a:ext uri="{FF2B5EF4-FFF2-40B4-BE49-F238E27FC236}">
                <a16:creationId xmlns:a16="http://schemas.microsoft.com/office/drawing/2014/main" id="{F4C4AF13-C17B-B741-9CD5-310279C0B316}"/>
              </a:ext>
            </a:extLst>
          </p:cNvPr>
          <p:cNvSpPr>
            <a:spLocks noChangeArrowheads="1"/>
          </p:cNvSpPr>
          <p:nvPr/>
        </p:nvSpPr>
        <p:spPr bwMode="auto">
          <a:xfrm>
            <a:off x="3133725" y="8909050"/>
            <a:ext cx="77946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589" tIns="47079" rIns="92589" bIns="47079">
            <a:spAutoFit/>
          </a:bodyPr>
          <a:lstStyle>
            <a:lvl1pPr defTabSz="973138">
              <a:defRPr>
                <a:solidFill>
                  <a:schemeClr val="tx1"/>
                </a:solidFill>
                <a:latin typeface="Arial" panose="020B0604020202020204" pitchFamily="34" charset="0"/>
              </a:defRPr>
            </a:lvl1pPr>
            <a:lvl2pPr marL="455613" defTabSz="973138">
              <a:defRPr>
                <a:solidFill>
                  <a:schemeClr val="tx1"/>
                </a:solidFill>
                <a:latin typeface="Arial" panose="020B0604020202020204" pitchFamily="34" charset="0"/>
              </a:defRPr>
            </a:lvl2pPr>
            <a:lvl3pPr marL="912813" defTabSz="973138">
              <a:defRPr>
                <a:solidFill>
                  <a:schemeClr val="tx1"/>
                </a:solidFill>
                <a:latin typeface="Arial" panose="020B0604020202020204" pitchFamily="34" charset="0"/>
              </a:defRPr>
            </a:lvl3pPr>
            <a:lvl4pPr defTabSz="973138">
              <a:defRPr>
                <a:solidFill>
                  <a:schemeClr val="tx1"/>
                </a:solidFill>
                <a:latin typeface="Arial" panose="020B0604020202020204" pitchFamily="34" charset="0"/>
              </a:defRPr>
            </a:lvl4pPr>
            <a:lvl5pPr marL="1827213" defTabSz="973138">
              <a:defRPr>
                <a:solidFill>
                  <a:schemeClr val="tx1"/>
                </a:solidFill>
                <a:latin typeface="Arial" panose="020B0604020202020204" pitchFamily="34" charset="0"/>
              </a:defRPr>
            </a:lvl5pPr>
            <a:lvl6pPr marL="2284413" defTabSz="973138" fontAlgn="base">
              <a:spcBef>
                <a:spcPct val="0"/>
              </a:spcBef>
              <a:spcAft>
                <a:spcPct val="0"/>
              </a:spcAft>
              <a:defRPr>
                <a:solidFill>
                  <a:schemeClr val="tx1"/>
                </a:solidFill>
                <a:latin typeface="Arial" panose="020B0604020202020204" pitchFamily="34" charset="0"/>
              </a:defRPr>
            </a:lvl6pPr>
            <a:lvl7pPr marL="2741613" defTabSz="973138" fontAlgn="base">
              <a:spcBef>
                <a:spcPct val="0"/>
              </a:spcBef>
              <a:spcAft>
                <a:spcPct val="0"/>
              </a:spcAft>
              <a:defRPr>
                <a:solidFill>
                  <a:schemeClr val="tx1"/>
                </a:solidFill>
                <a:latin typeface="Arial" panose="020B0604020202020204" pitchFamily="34" charset="0"/>
              </a:defRPr>
            </a:lvl7pPr>
            <a:lvl8pPr marL="3198813" defTabSz="973138" fontAlgn="base">
              <a:spcBef>
                <a:spcPct val="0"/>
              </a:spcBef>
              <a:spcAft>
                <a:spcPct val="0"/>
              </a:spcAft>
              <a:defRPr>
                <a:solidFill>
                  <a:schemeClr val="tx1"/>
                </a:solidFill>
                <a:latin typeface="Arial" panose="020B0604020202020204" pitchFamily="34" charset="0"/>
              </a:defRPr>
            </a:lvl8pPr>
            <a:lvl9pPr marL="3656013" defTabSz="973138" fontAlgn="base">
              <a:spcBef>
                <a:spcPct val="0"/>
              </a:spcBef>
              <a:spcAft>
                <a:spcPct val="0"/>
              </a:spcAft>
              <a:defRPr>
                <a:solidFill>
                  <a:schemeClr val="tx1"/>
                </a:solidFill>
                <a:latin typeface="Arial" panose="020B0604020202020204" pitchFamily="34" charset="0"/>
              </a:defRPr>
            </a:lvl9pPr>
          </a:lstStyle>
          <a:p>
            <a:pPr algn="ctr">
              <a:lnSpc>
                <a:spcPct val="90000"/>
              </a:lnSpc>
              <a:defRPr/>
            </a:pPr>
            <a:r>
              <a:rPr lang="en-US" altLang="en-US" sz="1200"/>
              <a:t>Page </a:t>
            </a:r>
            <a:fld id="{C3FCF6A4-B1E4-854C-95CF-4CBF65DA6679}" type="slidenum">
              <a:rPr lang="en-US" altLang="en-US" sz="1200" smtClean="0"/>
              <a:pPr algn="ctr">
                <a:lnSpc>
                  <a:spcPct val="90000"/>
                </a:lnSpc>
                <a:defRPr/>
              </a:pPr>
              <a:t>‹#›</a:t>
            </a:fld>
            <a:endParaRPr lang="en-US" altLang="en-US" sz="120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6C0C94-64E4-F642-BD4D-E966344F8BAF}"/>
              </a:ext>
            </a:extLst>
          </p:cNvPr>
          <p:cNvSpPr>
            <a:spLocks noGrp="1" noChangeArrowheads="1"/>
          </p:cNvSpPr>
          <p:nvPr>
            <p:ph type="hdr" sz="quarter"/>
          </p:nvPr>
        </p:nvSpPr>
        <p:spPr bwMode="auto">
          <a:xfrm>
            <a:off x="0" y="1588"/>
            <a:ext cx="30559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t" anchorCtr="0" compatLnSpc="1">
            <a:prstTxWarp prst="textNoShape">
              <a:avLst/>
            </a:prstTxWarp>
          </a:bodyPr>
          <a:lstStyle>
            <a:lvl1pPr defTabSz="942975" eaLnBrk="0" hangingPunct="0">
              <a:defRPr sz="1000" i="1" smtClean="0">
                <a:solidFill>
                  <a:schemeClr val="tx1"/>
                </a:solidFill>
              </a:defRPr>
            </a:lvl1pPr>
          </a:lstStyle>
          <a:p>
            <a:pPr>
              <a:defRPr/>
            </a:pPr>
            <a:endParaRPr lang="en-US" altLang="en-US"/>
          </a:p>
        </p:txBody>
      </p:sp>
      <p:sp>
        <p:nvSpPr>
          <p:cNvPr id="3075" name="Rectangle 3">
            <a:extLst>
              <a:ext uri="{FF2B5EF4-FFF2-40B4-BE49-F238E27FC236}">
                <a16:creationId xmlns:a16="http://schemas.microsoft.com/office/drawing/2014/main" id="{998BEEA1-6CB9-3B45-8375-C216B7B04598}"/>
              </a:ext>
            </a:extLst>
          </p:cNvPr>
          <p:cNvSpPr>
            <a:spLocks noGrp="1" noChangeArrowheads="1"/>
          </p:cNvSpPr>
          <p:nvPr>
            <p:ph type="dt" idx="1"/>
          </p:nvPr>
        </p:nvSpPr>
        <p:spPr bwMode="auto">
          <a:xfrm>
            <a:off x="3997325" y="1588"/>
            <a:ext cx="30559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t" anchorCtr="0" compatLnSpc="1">
            <a:prstTxWarp prst="textNoShape">
              <a:avLst/>
            </a:prstTxWarp>
          </a:bodyPr>
          <a:lstStyle>
            <a:lvl1pPr algn="r" defTabSz="942975" eaLnBrk="0" hangingPunct="0">
              <a:defRPr sz="1000" i="1" smtClean="0">
                <a:solidFill>
                  <a:schemeClr val="tx1"/>
                </a:solidFill>
              </a:defRPr>
            </a:lvl1pPr>
          </a:lstStyle>
          <a:p>
            <a:pPr>
              <a:defRPr/>
            </a:pPr>
            <a:endParaRPr lang="en-US" altLang="en-US"/>
          </a:p>
        </p:txBody>
      </p:sp>
      <p:sp>
        <p:nvSpPr>
          <p:cNvPr id="3076" name="Rectangle 4">
            <a:extLst>
              <a:ext uri="{FF2B5EF4-FFF2-40B4-BE49-F238E27FC236}">
                <a16:creationId xmlns:a16="http://schemas.microsoft.com/office/drawing/2014/main" id="{F3DD0F7A-C7DD-0E44-88A1-2B9E20D62E38}"/>
              </a:ext>
            </a:extLst>
          </p:cNvPr>
          <p:cNvSpPr>
            <a:spLocks noGrp="1" noChangeArrowheads="1"/>
          </p:cNvSpPr>
          <p:nvPr>
            <p:ph type="ftr" sz="quarter" idx="4"/>
          </p:nvPr>
        </p:nvSpPr>
        <p:spPr bwMode="auto">
          <a:xfrm>
            <a:off x="0" y="8890000"/>
            <a:ext cx="30559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b" anchorCtr="0" compatLnSpc="1">
            <a:prstTxWarp prst="textNoShape">
              <a:avLst/>
            </a:prstTxWarp>
          </a:bodyPr>
          <a:lstStyle>
            <a:lvl1pPr defTabSz="942975" eaLnBrk="0" hangingPunct="0">
              <a:defRPr sz="1000" i="1" smtClean="0">
                <a:solidFill>
                  <a:schemeClr val="tx1"/>
                </a:solidFill>
              </a:defRPr>
            </a:lvl1pPr>
          </a:lstStyle>
          <a:p>
            <a:pPr>
              <a:defRPr/>
            </a:pPr>
            <a:endParaRPr lang="en-US" altLang="en-US"/>
          </a:p>
        </p:txBody>
      </p:sp>
      <p:sp>
        <p:nvSpPr>
          <p:cNvPr id="3077" name="Rectangle 5">
            <a:extLst>
              <a:ext uri="{FF2B5EF4-FFF2-40B4-BE49-F238E27FC236}">
                <a16:creationId xmlns:a16="http://schemas.microsoft.com/office/drawing/2014/main" id="{D564E922-5B57-F445-AD53-202B8FC8BCD6}"/>
              </a:ext>
            </a:extLst>
          </p:cNvPr>
          <p:cNvSpPr>
            <a:spLocks noGrp="1" noChangeArrowheads="1"/>
          </p:cNvSpPr>
          <p:nvPr>
            <p:ph type="sldNum" sz="quarter" idx="5"/>
          </p:nvPr>
        </p:nvSpPr>
        <p:spPr bwMode="auto">
          <a:xfrm>
            <a:off x="3997325" y="8890000"/>
            <a:ext cx="30559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1" tIns="0" rIns="18831" bIns="0" numCol="1" anchor="b" anchorCtr="0" compatLnSpc="1">
            <a:prstTxWarp prst="textNoShape">
              <a:avLst/>
            </a:prstTxWarp>
          </a:bodyPr>
          <a:lstStyle>
            <a:lvl1pPr algn="r" defTabSz="942975" eaLnBrk="0" hangingPunct="0">
              <a:defRPr sz="1000" i="1" smtClean="0">
                <a:solidFill>
                  <a:schemeClr val="tx1"/>
                </a:solidFill>
              </a:defRPr>
            </a:lvl1pPr>
          </a:lstStyle>
          <a:p>
            <a:pPr>
              <a:defRPr/>
            </a:pPr>
            <a:fld id="{F4399512-E961-4347-8706-661AE02AA638}" type="slidenum">
              <a:rPr lang="en-US" altLang="en-US"/>
              <a:pPr>
                <a:defRPr/>
              </a:pPr>
              <a:t>‹#›</a:t>
            </a:fld>
            <a:endParaRPr lang="en-US" altLang="en-US"/>
          </a:p>
        </p:txBody>
      </p:sp>
      <p:sp>
        <p:nvSpPr>
          <p:cNvPr id="3078" name="Rectangle 6">
            <a:extLst>
              <a:ext uri="{FF2B5EF4-FFF2-40B4-BE49-F238E27FC236}">
                <a16:creationId xmlns:a16="http://schemas.microsoft.com/office/drawing/2014/main" id="{A356CB06-1030-0B41-82F7-53C37F55FC84}"/>
              </a:ext>
            </a:extLst>
          </p:cNvPr>
          <p:cNvSpPr>
            <a:spLocks noChangeArrowheads="1"/>
          </p:cNvSpPr>
          <p:nvPr/>
        </p:nvSpPr>
        <p:spPr bwMode="auto">
          <a:xfrm>
            <a:off x="3141663" y="8909050"/>
            <a:ext cx="763587"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589" tIns="47079" rIns="92589" bIns="47079">
            <a:spAutoFit/>
          </a:bodyPr>
          <a:lstStyle>
            <a:lvl1pPr defTabSz="973138">
              <a:defRPr>
                <a:solidFill>
                  <a:schemeClr val="tx1"/>
                </a:solidFill>
                <a:latin typeface="Arial" panose="020B0604020202020204" pitchFamily="34" charset="0"/>
              </a:defRPr>
            </a:lvl1pPr>
            <a:lvl2pPr marL="455613" defTabSz="973138">
              <a:defRPr>
                <a:solidFill>
                  <a:schemeClr val="tx1"/>
                </a:solidFill>
                <a:latin typeface="Arial" panose="020B0604020202020204" pitchFamily="34" charset="0"/>
              </a:defRPr>
            </a:lvl2pPr>
            <a:lvl3pPr marL="912813" defTabSz="973138">
              <a:defRPr>
                <a:solidFill>
                  <a:schemeClr val="tx1"/>
                </a:solidFill>
                <a:latin typeface="Arial" panose="020B0604020202020204" pitchFamily="34" charset="0"/>
              </a:defRPr>
            </a:lvl3pPr>
            <a:lvl4pPr defTabSz="973138">
              <a:defRPr>
                <a:solidFill>
                  <a:schemeClr val="tx1"/>
                </a:solidFill>
                <a:latin typeface="Arial" panose="020B0604020202020204" pitchFamily="34" charset="0"/>
              </a:defRPr>
            </a:lvl4pPr>
            <a:lvl5pPr marL="1827213" defTabSz="973138">
              <a:defRPr>
                <a:solidFill>
                  <a:schemeClr val="tx1"/>
                </a:solidFill>
                <a:latin typeface="Arial" panose="020B0604020202020204" pitchFamily="34" charset="0"/>
              </a:defRPr>
            </a:lvl5pPr>
            <a:lvl6pPr marL="2284413" defTabSz="973138" fontAlgn="base">
              <a:spcBef>
                <a:spcPct val="0"/>
              </a:spcBef>
              <a:spcAft>
                <a:spcPct val="0"/>
              </a:spcAft>
              <a:defRPr>
                <a:solidFill>
                  <a:schemeClr val="tx1"/>
                </a:solidFill>
                <a:latin typeface="Arial" panose="020B0604020202020204" pitchFamily="34" charset="0"/>
              </a:defRPr>
            </a:lvl6pPr>
            <a:lvl7pPr marL="2741613" defTabSz="973138" fontAlgn="base">
              <a:spcBef>
                <a:spcPct val="0"/>
              </a:spcBef>
              <a:spcAft>
                <a:spcPct val="0"/>
              </a:spcAft>
              <a:defRPr>
                <a:solidFill>
                  <a:schemeClr val="tx1"/>
                </a:solidFill>
                <a:latin typeface="Arial" panose="020B0604020202020204" pitchFamily="34" charset="0"/>
              </a:defRPr>
            </a:lvl7pPr>
            <a:lvl8pPr marL="3198813" defTabSz="973138" fontAlgn="base">
              <a:spcBef>
                <a:spcPct val="0"/>
              </a:spcBef>
              <a:spcAft>
                <a:spcPct val="0"/>
              </a:spcAft>
              <a:defRPr>
                <a:solidFill>
                  <a:schemeClr val="tx1"/>
                </a:solidFill>
                <a:latin typeface="Arial" panose="020B0604020202020204" pitchFamily="34" charset="0"/>
              </a:defRPr>
            </a:lvl8pPr>
            <a:lvl9pPr marL="3656013" defTabSz="973138" fontAlgn="base">
              <a:spcBef>
                <a:spcPct val="0"/>
              </a:spcBef>
              <a:spcAft>
                <a:spcPct val="0"/>
              </a:spcAft>
              <a:defRPr>
                <a:solidFill>
                  <a:schemeClr val="tx1"/>
                </a:solidFill>
                <a:latin typeface="Arial" panose="020B0604020202020204" pitchFamily="34" charset="0"/>
              </a:defRPr>
            </a:lvl9pPr>
          </a:lstStyle>
          <a:p>
            <a:pPr algn="ctr">
              <a:lnSpc>
                <a:spcPct val="90000"/>
              </a:lnSpc>
              <a:defRPr/>
            </a:pPr>
            <a:r>
              <a:rPr lang="en-US" altLang="en-US" sz="1200"/>
              <a:t>Page </a:t>
            </a:r>
            <a:fld id="{4BC4BD8E-4513-1F4D-9D96-B772C8A5E233}" type="slidenum">
              <a:rPr lang="en-US" altLang="en-US" sz="1200" smtClean="0"/>
              <a:pPr algn="ctr">
                <a:lnSpc>
                  <a:spcPct val="90000"/>
                </a:lnSpc>
                <a:defRPr/>
              </a:pPr>
              <a:t>‹#›</a:t>
            </a:fld>
            <a:endParaRPr lang="en-US" altLang="en-US" sz="1200"/>
          </a:p>
        </p:txBody>
      </p:sp>
      <p:sp>
        <p:nvSpPr>
          <p:cNvPr id="3079" name="Rectangle 7">
            <a:extLst>
              <a:ext uri="{FF2B5EF4-FFF2-40B4-BE49-F238E27FC236}">
                <a16:creationId xmlns:a16="http://schemas.microsoft.com/office/drawing/2014/main" id="{B49BCF25-0E7A-044A-AA95-0450548451FB}"/>
              </a:ext>
            </a:extLst>
          </p:cNvPr>
          <p:cNvSpPr>
            <a:spLocks noGrp="1" noRot="1" noChangeAspect="1" noChangeArrowheads="1" noTextEdit="1"/>
          </p:cNvSpPr>
          <p:nvPr>
            <p:ph type="sldImg" idx="2"/>
          </p:nvPr>
        </p:nvSpPr>
        <p:spPr bwMode="auto">
          <a:xfrm>
            <a:off x="617538" y="5159375"/>
            <a:ext cx="5797550" cy="32623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80" name="Rectangle 8">
            <a:extLst>
              <a:ext uri="{FF2B5EF4-FFF2-40B4-BE49-F238E27FC236}">
                <a16:creationId xmlns:a16="http://schemas.microsoft.com/office/drawing/2014/main" id="{FF7F6A78-4152-5943-8790-482450ABF71B}"/>
              </a:ext>
            </a:extLst>
          </p:cNvPr>
          <p:cNvSpPr>
            <a:spLocks noGrp="1" noChangeArrowheads="1"/>
          </p:cNvSpPr>
          <p:nvPr>
            <p:ph type="body" sz="quarter" idx="3"/>
          </p:nvPr>
        </p:nvSpPr>
        <p:spPr bwMode="auto">
          <a:xfrm>
            <a:off x="977900" y="476250"/>
            <a:ext cx="516255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297" tIns="51787" rIns="97297" bIns="51787" numCol="1" anchor="t" anchorCtr="0" compatLnSpc="1">
            <a:prstTxWarp prst="textNoShape">
              <a:avLst/>
            </a:prstTxWarp>
          </a:bodyPr>
          <a:lstStyle/>
          <a:p>
            <a:pPr lvl="0"/>
            <a:r>
              <a:rPr lang="en-US" altLang="en-US" noProof="0"/>
              <a:t>Body Text</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cSld>
  <p:clrMap bg1="lt1" tx1="dk1" bg2="lt2" tx2="dk2" accent1="accent1" accent2="accent2" accent3="accent3" accent4="accent4" accent5="accent5" accent6="accent6" hlink="hlink" folHlink="folHlink"/>
  <p:notesStyle>
    <a:lvl1pPr algn="l" defTabSz="1030288" rtl="0" eaLnBrk="0" fontAlgn="base" hangingPunct="0">
      <a:lnSpc>
        <a:spcPct val="87000"/>
      </a:lnSpc>
      <a:spcBef>
        <a:spcPct val="40000"/>
      </a:spcBef>
      <a:spcAft>
        <a:spcPct val="0"/>
      </a:spcAft>
      <a:defRPr sz="1600" kern="1200">
        <a:solidFill>
          <a:schemeClr val="tx1"/>
        </a:solidFill>
        <a:latin typeface="Arial" panose="020B0604020202020204" pitchFamily="34" charset="0"/>
        <a:ea typeface="+mn-ea"/>
        <a:cs typeface="+mn-cs"/>
      </a:defRPr>
    </a:lvl1pPr>
    <a:lvl2pPr marL="484188" algn="l" defTabSz="1030288" rtl="0" eaLnBrk="0" fontAlgn="base" hangingPunct="0">
      <a:lnSpc>
        <a:spcPct val="87000"/>
      </a:lnSpc>
      <a:spcBef>
        <a:spcPct val="40000"/>
      </a:spcBef>
      <a:spcAft>
        <a:spcPct val="0"/>
      </a:spcAft>
      <a:defRPr sz="1200" kern="1200">
        <a:solidFill>
          <a:schemeClr val="tx1"/>
        </a:solidFill>
        <a:latin typeface="Arial" panose="020B0604020202020204" pitchFamily="34" charset="0"/>
        <a:ea typeface="+mn-ea"/>
        <a:cs typeface="+mn-cs"/>
      </a:defRPr>
    </a:lvl2pPr>
    <a:lvl3pPr marL="971550" algn="l" defTabSz="1030288" rtl="0" eaLnBrk="0" fontAlgn="base" hangingPunct="0">
      <a:lnSpc>
        <a:spcPct val="87000"/>
      </a:lnSpc>
      <a:spcBef>
        <a:spcPct val="40000"/>
      </a:spcBef>
      <a:spcAft>
        <a:spcPct val="0"/>
      </a:spcAft>
      <a:defRPr sz="1200" kern="1200">
        <a:solidFill>
          <a:schemeClr val="tx1"/>
        </a:solidFill>
        <a:latin typeface="Arial" panose="020B0604020202020204" pitchFamily="34" charset="0"/>
        <a:ea typeface="+mn-ea"/>
        <a:cs typeface="+mn-cs"/>
      </a:defRPr>
    </a:lvl3pPr>
    <a:lvl4pPr marL="1457325" algn="l" defTabSz="1030288" rtl="0" eaLnBrk="0" fontAlgn="base" hangingPunct="0">
      <a:lnSpc>
        <a:spcPct val="87000"/>
      </a:lnSpc>
      <a:spcBef>
        <a:spcPct val="40000"/>
      </a:spcBef>
      <a:spcAft>
        <a:spcPct val="0"/>
      </a:spcAft>
      <a:defRPr sz="1200" kern="1200">
        <a:solidFill>
          <a:schemeClr val="tx1"/>
        </a:solidFill>
        <a:latin typeface="Arial" panose="020B0604020202020204" pitchFamily="34" charset="0"/>
        <a:ea typeface="+mn-ea"/>
        <a:cs typeface="+mn-cs"/>
      </a:defRPr>
    </a:lvl4pPr>
    <a:lvl5pPr marL="1944688" algn="l" defTabSz="1030288" rtl="0" eaLnBrk="0" fontAlgn="base" hangingPunct="0">
      <a:lnSpc>
        <a:spcPct val="87000"/>
      </a:lnSpc>
      <a:spcBef>
        <a:spcPct val="4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igms.nih.gov/Training/CareerDev/Pages/TWDInstRes.aspx" TargetMode="External"/><Relationship Id="rId7" Type="http://schemas.openxmlformats.org/officeDocument/2006/relationships/hyperlink" Target="http://www.camden.rutgers.edu/"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incoln.edu/" TargetMode="External"/><Relationship Id="rId5" Type="http://schemas.openxmlformats.org/officeDocument/2006/relationships/hyperlink" Target="http://www.dccc.edu/" TargetMode="External"/><Relationship Id="rId4" Type="http://schemas.openxmlformats.org/officeDocument/2006/relationships/hyperlink" Target="http://www.nigms.nih.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Arial" panose="020B0604020202020204" pitchFamily="34" charset="0"/>
                <a:ea typeface="+mn-ea"/>
                <a:cs typeface="+mn-cs"/>
              </a:rPr>
              <a:t>The University of Pennsylvania Summer Undergraduate Internship Program is a 10-week intensive summer research opportunity for undergraduate students. Interns will be matched with a Principal Investigator (PI) based on shared research interests. Throughout their time at Penn, interns will work with PIs and other lab mentors to develop laboratory and research skills essential for future graduate school experiences. In addition to laboratory work, interns will participate in seminars that will enrich their understanding of science, participate in professional development workshops, graduate school preparation seminars, and have the opportunity to present at the SUIP Symposium. SUIP is designed for students who aim to pursue a PhD or an MD-PhD in biomedical studies.</a:t>
            </a:r>
          </a:p>
          <a:p>
            <a:endParaRPr lang="en-US" sz="1600" b="0" i="1" u="none" strike="noStrike" kern="1200" dirty="0">
              <a:solidFill>
                <a:schemeClr val="tx1"/>
              </a:solidFill>
              <a:effectLst/>
              <a:latin typeface="Arial" panose="020B0604020202020204" pitchFamily="34" charset="0"/>
              <a:ea typeface="+mn-ea"/>
              <a:cs typeface="+mn-cs"/>
            </a:endParaRPr>
          </a:p>
          <a:p>
            <a:r>
              <a:rPr lang="en-US" dirty="0"/>
              <a:t>The University of Pennsylvania Post-Baccalaureate Research Education Program (</a:t>
            </a:r>
            <a:r>
              <a:rPr lang="en-US" dirty="0" err="1"/>
              <a:t>PennPREP</a:t>
            </a:r>
            <a:r>
              <a:rPr lang="en-US" dirty="0"/>
              <a:t>) offers a one-to-two-year research experience for students who have completed their bachelor’s degree, are interested in pursuing a doctoral degree in the biomedical sciences, and would benefit from protected time to develop additional skills research. The program provides a full time research experience in a biomedical science discipline, along with preparation for applying to and succeeding in graduate school.</a:t>
            </a:r>
          </a:p>
          <a:p>
            <a:endParaRPr lang="en-US" dirty="0"/>
          </a:p>
          <a:p>
            <a:pPr fontAlgn="base"/>
            <a:r>
              <a:rPr lang="en-US" sz="1600" b="0" i="0" u="none" strike="noStrike" kern="1200" dirty="0">
                <a:solidFill>
                  <a:schemeClr val="tx1"/>
                </a:solidFill>
                <a:effectLst/>
                <a:latin typeface="Arial" panose="020B0604020202020204" pitchFamily="34" charset="0"/>
                <a:ea typeface="+mn-ea"/>
                <a:cs typeface="+mn-cs"/>
              </a:rPr>
              <a:t>Penn - Postdoctoral Opportunities in Research and Teaching (</a:t>
            </a:r>
            <a:r>
              <a:rPr lang="en-US" sz="1600" b="0" i="0" u="none" strike="noStrike" kern="1200" dirty="0" err="1">
                <a:solidFill>
                  <a:schemeClr val="tx1"/>
                </a:solidFill>
                <a:effectLst/>
                <a:latin typeface="Arial" panose="020B0604020202020204" pitchFamily="34" charset="0"/>
                <a:ea typeface="+mn-ea"/>
                <a:cs typeface="+mn-cs"/>
              </a:rPr>
              <a:t>PennPORT</a:t>
            </a:r>
            <a:r>
              <a:rPr lang="en-US" sz="1600" b="0" i="0" u="none" strike="noStrike" kern="1200" dirty="0">
                <a:solidFill>
                  <a:schemeClr val="tx1"/>
                </a:solidFill>
                <a:effectLst/>
                <a:latin typeface="Arial" panose="020B0604020202020204" pitchFamily="34" charset="0"/>
                <a:ea typeface="+mn-ea"/>
                <a:cs typeface="+mn-cs"/>
              </a:rPr>
              <a:t>), an NIH sponsored, Institutional Research and Academic Career Development Award (</a:t>
            </a:r>
            <a:r>
              <a:rPr lang="en-US" sz="1600" b="0" i="0" u="none" strike="noStrike" kern="1200" dirty="0">
                <a:solidFill>
                  <a:schemeClr val="tx1"/>
                </a:solidFill>
                <a:effectLst/>
                <a:latin typeface="Arial" panose="020B0604020202020204" pitchFamily="34" charset="0"/>
                <a:ea typeface="+mn-ea"/>
                <a:cs typeface="+mn-cs"/>
                <a:hlinkClick r:id="rId3"/>
              </a:rPr>
              <a:t>IRACDA</a:t>
            </a:r>
            <a:r>
              <a:rPr lang="en-US" sz="1600" b="0" i="0" u="none" strike="noStrike" kern="1200" dirty="0">
                <a:solidFill>
                  <a:schemeClr val="tx1"/>
                </a:solidFill>
                <a:effectLst/>
                <a:latin typeface="Arial" panose="020B0604020202020204" pitchFamily="34" charset="0"/>
                <a:ea typeface="+mn-ea"/>
                <a:cs typeface="+mn-cs"/>
              </a:rPr>
              <a:t>) postdoctoral fellowship, supported by the NIH division of </a:t>
            </a:r>
            <a:r>
              <a:rPr lang="en-US" sz="1600" b="0" i="0" u="none" strike="noStrike" kern="1200" dirty="0">
                <a:solidFill>
                  <a:schemeClr val="tx1"/>
                </a:solidFill>
                <a:effectLst/>
                <a:latin typeface="Arial" panose="020B0604020202020204" pitchFamily="34" charset="0"/>
                <a:ea typeface="+mn-ea"/>
                <a:cs typeface="+mn-cs"/>
                <a:hlinkClick r:id="rId4"/>
              </a:rPr>
              <a:t>NIGMS</a:t>
            </a:r>
            <a:r>
              <a:rPr lang="en-US" sz="1600" b="0" i="0" u="none" strike="noStrike" kern="1200" dirty="0">
                <a:solidFill>
                  <a:schemeClr val="tx1"/>
                </a:solidFill>
                <a:effectLst/>
                <a:latin typeface="Arial" panose="020B0604020202020204" pitchFamily="34" charset="0"/>
                <a:ea typeface="+mn-ea"/>
                <a:cs typeface="+mn-cs"/>
              </a:rPr>
              <a:t> awarded August 2007.</a:t>
            </a:r>
          </a:p>
          <a:p>
            <a:pPr fontAlgn="base"/>
            <a:r>
              <a:rPr lang="en-US" sz="1600" b="0" i="0" u="none" strike="noStrike" kern="1200" dirty="0">
                <a:solidFill>
                  <a:schemeClr val="tx1"/>
                </a:solidFill>
                <a:effectLst/>
                <a:latin typeface="Arial" panose="020B0604020202020204" pitchFamily="34" charset="0"/>
                <a:ea typeface="+mn-ea"/>
                <a:cs typeface="+mn-cs"/>
              </a:rPr>
              <a:t>The NIH sponsored </a:t>
            </a:r>
            <a:r>
              <a:rPr lang="en-US" sz="1600" b="0" i="0" u="none" strike="noStrike" kern="1200" dirty="0" err="1">
                <a:solidFill>
                  <a:schemeClr val="tx1"/>
                </a:solidFill>
                <a:effectLst/>
                <a:latin typeface="Arial" panose="020B0604020202020204" pitchFamily="34" charset="0"/>
                <a:ea typeface="+mn-ea"/>
                <a:cs typeface="+mn-cs"/>
              </a:rPr>
              <a:t>PennPORT</a:t>
            </a:r>
            <a:r>
              <a:rPr lang="en-US" sz="1600" b="0" i="0" u="none" strike="noStrike" kern="1200" dirty="0">
                <a:solidFill>
                  <a:schemeClr val="tx1"/>
                </a:solidFill>
                <a:effectLst/>
                <a:latin typeface="Arial" panose="020B0604020202020204" pitchFamily="34" charset="0"/>
                <a:ea typeface="+mn-ea"/>
                <a:cs typeface="+mn-cs"/>
              </a:rPr>
              <a:t> program combines a traditional mentored postdoctoral research experience at the University of Pennsylvania with a mentored teaching experience at a partnering institution. The Program is designed to provide an opportunity for postdoctoral appointees to develop their teaching skills. An integral part of the program is formal instruction in pedagogical methods from the University of Pennsylvania Center for Teaching and Learning. Postdocs will also be able to take advantage of the many research and career success skills training programs provided by Biomedical Postdoctoral Programs (BPP).</a:t>
            </a:r>
          </a:p>
          <a:p>
            <a:pPr fontAlgn="base"/>
            <a:r>
              <a:rPr lang="en-US" sz="1600" b="0" i="0" u="none" strike="noStrike" kern="1200" dirty="0">
                <a:solidFill>
                  <a:schemeClr val="tx1"/>
                </a:solidFill>
                <a:effectLst/>
                <a:latin typeface="Arial" panose="020B0604020202020204" pitchFamily="34" charset="0"/>
                <a:ea typeface="+mn-ea"/>
                <a:cs typeface="+mn-cs"/>
              </a:rPr>
              <a:t>The partnering institutions are </a:t>
            </a:r>
            <a:r>
              <a:rPr lang="en-US" sz="1600" b="0" i="0" u="none" strike="noStrike" kern="1200" dirty="0">
                <a:solidFill>
                  <a:schemeClr val="tx1"/>
                </a:solidFill>
                <a:effectLst/>
                <a:latin typeface="Arial" panose="020B0604020202020204" pitchFamily="34" charset="0"/>
                <a:ea typeface="+mn-ea"/>
                <a:cs typeface="+mn-cs"/>
                <a:hlinkClick r:id="rId5"/>
              </a:rPr>
              <a:t>Delaware County Community College</a:t>
            </a:r>
            <a:r>
              <a:rPr lang="en-US" sz="1600" b="0" i="0" u="none" strike="noStrike" kern="1200" dirty="0">
                <a:solidFill>
                  <a:schemeClr val="tx1"/>
                </a:solidFill>
                <a:effectLst/>
                <a:latin typeface="Arial" panose="020B0604020202020204" pitchFamily="34" charset="0"/>
                <a:ea typeface="+mn-ea"/>
                <a:cs typeface="+mn-cs"/>
              </a:rPr>
              <a:t>, </a:t>
            </a:r>
            <a:r>
              <a:rPr lang="en-US" sz="1600" b="0" i="0" u="none" strike="noStrike" kern="1200" dirty="0">
                <a:solidFill>
                  <a:schemeClr val="tx1"/>
                </a:solidFill>
                <a:effectLst/>
                <a:latin typeface="Arial" panose="020B0604020202020204" pitchFamily="34" charset="0"/>
                <a:ea typeface="+mn-ea"/>
                <a:cs typeface="+mn-cs"/>
                <a:hlinkClick r:id="rId6"/>
              </a:rPr>
              <a:t>Lincoln University</a:t>
            </a:r>
            <a:r>
              <a:rPr lang="en-US" sz="1600" b="0" i="0" u="none" strike="noStrike" kern="1200" dirty="0">
                <a:solidFill>
                  <a:schemeClr val="tx1"/>
                </a:solidFill>
                <a:effectLst/>
                <a:latin typeface="Arial" panose="020B0604020202020204" pitchFamily="34" charset="0"/>
                <a:ea typeface="+mn-ea"/>
                <a:cs typeface="+mn-cs"/>
              </a:rPr>
              <a:t> and </a:t>
            </a:r>
            <a:r>
              <a:rPr lang="en-US" sz="1600" b="0" i="0" u="none" strike="noStrike" kern="1200" dirty="0">
                <a:solidFill>
                  <a:schemeClr val="tx1"/>
                </a:solidFill>
                <a:effectLst/>
                <a:latin typeface="Arial" panose="020B0604020202020204" pitchFamily="34" charset="0"/>
                <a:ea typeface="+mn-ea"/>
                <a:cs typeface="+mn-cs"/>
                <a:hlinkClick r:id="rId7"/>
              </a:rPr>
              <a:t>Rutgers University Camden Campus</a:t>
            </a:r>
            <a:r>
              <a:rPr lang="en-US" sz="1600" b="0" i="0" u="none" strike="noStrike" kern="1200" dirty="0">
                <a:solidFill>
                  <a:schemeClr val="tx1"/>
                </a:solidFill>
                <a:effectLst/>
                <a:latin typeface="Arial" panose="020B0604020202020204" pitchFamily="34" charset="0"/>
                <a:ea typeface="+mn-ea"/>
                <a:cs typeface="+mn-cs"/>
              </a:rPr>
              <a:t>. All institutions are minority serving institutions in the Philadelphia locality. The </a:t>
            </a:r>
            <a:r>
              <a:rPr lang="en-US" sz="1600" b="0" i="0" u="none" strike="noStrike" kern="1200" dirty="0" err="1">
                <a:solidFill>
                  <a:schemeClr val="tx1"/>
                </a:solidFill>
                <a:effectLst/>
                <a:latin typeface="Arial" panose="020B0604020202020204" pitchFamily="34" charset="0"/>
                <a:ea typeface="+mn-ea"/>
                <a:cs typeface="+mn-cs"/>
              </a:rPr>
              <a:t>PennPORT</a:t>
            </a:r>
            <a:r>
              <a:rPr lang="en-US" sz="1600" b="0" i="0" u="none" strike="noStrike" kern="1200" dirty="0">
                <a:solidFill>
                  <a:schemeClr val="tx1"/>
                </a:solidFill>
                <a:effectLst/>
                <a:latin typeface="Arial" panose="020B0604020202020204" pitchFamily="34" charset="0"/>
                <a:ea typeface="+mn-ea"/>
                <a:cs typeface="+mn-cs"/>
              </a:rPr>
              <a:t> program is intended to enhance research-oriented teaching at partner institutions, foster collaboration in research and teaching between the faculty at the University of Pennsylvania and that of partner minority-serving institutions, and encourage undergraduates to enter a career in biomedical research. Since we wish to provide role models for the undergraduates at our partner institutions, candidates from underrepresented groups are encouraged to apply.</a:t>
            </a:r>
          </a:p>
          <a:p>
            <a:endParaRPr lang="en-US" dirty="0"/>
          </a:p>
        </p:txBody>
      </p:sp>
      <p:sp>
        <p:nvSpPr>
          <p:cNvPr id="4" name="Slide Number Placeholder 3"/>
          <p:cNvSpPr>
            <a:spLocks noGrp="1"/>
          </p:cNvSpPr>
          <p:nvPr>
            <p:ph type="sldNum" sz="quarter" idx="5"/>
          </p:nvPr>
        </p:nvSpPr>
        <p:spPr/>
        <p:txBody>
          <a:bodyPr/>
          <a:lstStyle/>
          <a:p>
            <a:pPr>
              <a:defRPr/>
            </a:pPr>
            <a:fld id="{F4399512-E961-4347-8706-661AE02AA638}" type="slidenum">
              <a:rPr lang="en-US" altLang="en-US" smtClean="0"/>
              <a:pPr>
                <a:defRPr/>
              </a:pPr>
              <a:t>7</a:t>
            </a:fld>
            <a:endParaRPr lang="en-US" altLang="en-US"/>
          </a:p>
        </p:txBody>
      </p:sp>
    </p:spTree>
    <p:extLst>
      <p:ext uri="{BB962C8B-B14F-4D97-AF65-F5344CB8AC3E}">
        <p14:creationId xmlns:p14="http://schemas.microsoft.com/office/powerpoint/2010/main" val="360816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u="sng" dirty="0">
                <a:latin typeface="Helvetica" pitchFamily="2" charset="0"/>
              </a:rPr>
              <a:t>Time Commitment: </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Serve for a 3-Year Term</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Term start September 2021 </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4 days one Fall of term for ABCRMS or SACNAS </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1 </a:t>
            </a:r>
            <a:r>
              <a:rPr lang="en-US" dirty="0" err="1">
                <a:solidFill>
                  <a:schemeClr val="bg1">
                    <a:lumMod val="50000"/>
                  </a:schemeClr>
                </a:solidFill>
                <a:latin typeface="Helvetica" pitchFamily="2" charset="0"/>
              </a:rPr>
              <a:t>hr</a:t>
            </a:r>
            <a:r>
              <a:rPr lang="en-US" dirty="0">
                <a:solidFill>
                  <a:schemeClr val="bg1">
                    <a:lumMod val="50000"/>
                  </a:schemeClr>
                </a:solidFill>
                <a:latin typeface="Helvetica" pitchFamily="2" charset="0"/>
              </a:rPr>
              <a:t>/month for Fall recruitment (October- December)</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6 </a:t>
            </a:r>
            <a:r>
              <a:rPr lang="en-US" dirty="0" err="1">
                <a:solidFill>
                  <a:schemeClr val="bg1">
                    <a:lumMod val="50000"/>
                  </a:schemeClr>
                </a:solidFill>
                <a:latin typeface="Helvetica" pitchFamily="2" charset="0"/>
              </a:rPr>
              <a:t>hrs</a:t>
            </a:r>
            <a:r>
              <a:rPr lang="en-US" dirty="0">
                <a:solidFill>
                  <a:schemeClr val="bg1">
                    <a:lumMod val="50000"/>
                  </a:schemeClr>
                </a:solidFill>
                <a:latin typeface="Helvetica" pitchFamily="2" charset="0"/>
              </a:rPr>
              <a:t> each February for SUIP admissions </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3 </a:t>
            </a:r>
            <a:r>
              <a:rPr lang="en-US" dirty="0" err="1">
                <a:solidFill>
                  <a:schemeClr val="bg1">
                    <a:lumMod val="50000"/>
                  </a:schemeClr>
                </a:solidFill>
                <a:latin typeface="Helvetica" pitchFamily="2" charset="0"/>
              </a:rPr>
              <a:t>hrs</a:t>
            </a:r>
            <a:r>
              <a:rPr lang="en-US" dirty="0">
                <a:solidFill>
                  <a:schemeClr val="bg1">
                    <a:lumMod val="50000"/>
                  </a:schemeClr>
                </a:solidFill>
                <a:latin typeface="Helvetica" pitchFamily="2" charset="0"/>
              </a:rPr>
              <a:t> each March for PREP admissions</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1 </a:t>
            </a:r>
            <a:r>
              <a:rPr lang="en-US" dirty="0" err="1">
                <a:solidFill>
                  <a:schemeClr val="bg1">
                    <a:lumMod val="50000"/>
                  </a:schemeClr>
                </a:solidFill>
                <a:latin typeface="Helvetica" pitchFamily="2" charset="0"/>
              </a:rPr>
              <a:t>hr</a:t>
            </a:r>
            <a:r>
              <a:rPr lang="en-US" dirty="0">
                <a:solidFill>
                  <a:schemeClr val="bg1">
                    <a:lumMod val="50000"/>
                  </a:schemeClr>
                </a:solidFill>
                <a:latin typeface="Helvetica" pitchFamily="2" charset="0"/>
              </a:rPr>
              <a:t>/month for Summer Boot Camp for incoming BGS students  (June- August)</a:t>
            </a:r>
          </a:p>
          <a:p>
            <a:pPr marL="171450" indent="-171450">
              <a:buFont typeface="Arial" panose="020B0604020202020204" pitchFamily="34" charset="0"/>
              <a:buChar char="•"/>
            </a:pPr>
            <a:endParaRPr lang="en-US" dirty="0">
              <a:solidFill>
                <a:schemeClr val="bg1">
                  <a:lumMod val="50000"/>
                </a:schemeClr>
              </a:solidFill>
              <a:latin typeface="Helvetica" pitchFamily="2" charset="0"/>
            </a:endParaRPr>
          </a:p>
          <a:p>
            <a:pPr marL="171450" indent="-171450">
              <a:buFont typeface="Arial" panose="020B0604020202020204" pitchFamily="34" charset="0"/>
              <a:buChar char="•"/>
            </a:pPr>
            <a:r>
              <a:rPr lang="en-US" b="1" u="sng" dirty="0">
                <a:latin typeface="Helvetica" pitchFamily="2" charset="0"/>
              </a:rPr>
              <a:t>Upfront Training (2hrs total): </a:t>
            </a:r>
          </a:p>
          <a:p>
            <a:pPr marL="628650" lvl="1" indent="-171450">
              <a:buFont typeface="Arial" panose="020B0604020202020204" pitchFamily="34" charset="0"/>
              <a:buChar char="•"/>
            </a:pPr>
            <a:r>
              <a:rPr lang="en-US" dirty="0">
                <a:solidFill>
                  <a:schemeClr val="bg1">
                    <a:lumMod val="50000"/>
                  </a:schemeClr>
                </a:solidFill>
                <a:latin typeface="Helvetica" pitchFamily="2" charset="0"/>
              </a:rPr>
              <a:t>Inclusive mentoring</a:t>
            </a:r>
          </a:p>
          <a:p>
            <a:pPr marL="171450" indent="-171450">
              <a:buFont typeface="Arial" panose="020B0604020202020204" pitchFamily="34" charset="0"/>
              <a:buChar char="•"/>
            </a:pPr>
            <a:endParaRPr lang="en-US" dirty="0">
              <a:solidFill>
                <a:schemeClr val="bg1">
                  <a:lumMod val="50000"/>
                </a:schemeClr>
              </a:solidFill>
              <a:latin typeface="Helvetica" pitchFamily="2" charset="0"/>
            </a:endParaRPr>
          </a:p>
          <a:p>
            <a:pPr marL="171450" indent="-171450">
              <a:buFont typeface="Arial" panose="020B0604020202020204" pitchFamily="34" charset="0"/>
              <a:buChar char="•"/>
            </a:pPr>
            <a:r>
              <a:rPr lang="en-US" b="1" u="sng" dirty="0">
                <a:latin typeface="Helvetica" pitchFamily="2" charset="0"/>
              </a:rPr>
              <a:t>Responsibilities: </a:t>
            </a:r>
            <a:endParaRPr lang="en-US" dirty="0">
              <a:latin typeface="Helvetica" pitchFamily="2" charset="0"/>
            </a:endParaRPr>
          </a:p>
          <a:p>
            <a:pPr marL="628650" lvl="1" indent="-171450">
              <a:buFont typeface="Arial" panose="020B0604020202020204" pitchFamily="34" charset="0"/>
              <a:buChar char="•"/>
            </a:pPr>
            <a:r>
              <a:rPr lang="en-US" dirty="0">
                <a:solidFill>
                  <a:schemeClr val="bg1">
                    <a:lumMod val="50000"/>
                  </a:schemeClr>
                </a:solidFill>
                <a:latin typeface="Helvetica" pitchFamily="2" charset="0"/>
              </a:rPr>
              <a:t>Support recruitment activities at national symposia and recruit visits to HBCUs, MSIs, and other colleges and universities.</a:t>
            </a:r>
          </a:p>
          <a:p>
            <a:pPr marL="628650" lvl="1" indent="-171450">
              <a:buFont typeface="Arial" panose="020B0604020202020204" pitchFamily="34" charset="0"/>
              <a:buChar char="•"/>
            </a:pPr>
            <a:endParaRPr lang="en-US" dirty="0">
              <a:solidFill>
                <a:schemeClr val="bg1">
                  <a:lumMod val="50000"/>
                </a:schemeClr>
              </a:solidFill>
              <a:latin typeface="Helvetica" pitchFamily="2" charset="0"/>
            </a:endParaRPr>
          </a:p>
          <a:p>
            <a:pPr marL="628650" lvl="1" indent="-171450">
              <a:buFont typeface="Arial" panose="020B0604020202020204" pitchFamily="34" charset="0"/>
              <a:buChar char="•"/>
            </a:pPr>
            <a:r>
              <a:rPr lang="en-US" dirty="0">
                <a:solidFill>
                  <a:schemeClr val="bg1">
                    <a:lumMod val="50000"/>
                  </a:schemeClr>
                </a:solidFill>
                <a:latin typeface="Helvetica" pitchFamily="2" charset="0"/>
              </a:rPr>
              <a:t>Participate in selection of SUIP and PREP interns interested in graduate group or subprogram discipline.</a:t>
            </a:r>
          </a:p>
          <a:p>
            <a:pPr marL="628650" lvl="1" indent="-171450">
              <a:buFont typeface="Arial" panose="020B0604020202020204" pitchFamily="34" charset="0"/>
              <a:buChar char="•"/>
            </a:pPr>
            <a:endParaRPr lang="en-US" dirty="0">
              <a:solidFill>
                <a:schemeClr val="bg1">
                  <a:lumMod val="50000"/>
                </a:schemeClr>
              </a:solidFill>
              <a:latin typeface="Helvetica" pitchFamily="2" charset="0"/>
            </a:endParaRPr>
          </a:p>
          <a:p>
            <a:pPr marL="628650" lvl="1" indent="-171450">
              <a:buFont typeface="Arial" panose="020B0604020202020204" pitchFamily="34" charset="0"/>
              <a:buChar char="•"/>
            </a:pPr>
            <a:r>
              <a:rPr lang="en-US" dirty="0">
                <a:solidFill>
                  <a:schemeClr val="bg1">
                    <a:lumMod val="50000"/>
                  </a:schemeClr>
                </a:solidFill>
                <a:latin typeface="Helvetica" pitchFamily="2" charset="0"/>
              </a:rPr>
              <a:t>In future, support development of and participate in graduate group and program specific incoming diverse trainee boot camps.</a:t>
            </a:r>
          </a:p>
          <a:p>
            <a:endParaRPr lang="en-US" dirty="0"/>
          </a:p>
        </p:txBody>
      </p:sp>
      <p:sp>
        <p:nvSpPr>
          <p:cNvPr id="4" name="Slide Number Placeholder 3"/>
          <p:cNvSpPr>
            <a:spLocks noGrp="1"/>
          </p:cNvSpPr>
          <p:nvPr>
            <p:ph type="sldNum" sz="quarter" idx="5"/>
          </p:nvPr>
        </p:nvSpPr>
        <p:spPr/>
        <p:txBody>
          <a:bodyPr/>
          <a:lstStyle/>
          <a:p>
            <a:pPr>
              <a:defRPr/>
            </a:pPr>
            <a:fld id="{F4399512-E961-4347-8706-661AE02AA638}" type="slidenum">
              <a:rPr lang="en-US" altLang="en-US" smtClean="0"/>
              <a:pPr>
                <a:defRPr/>
              </a:pPr>
              <a:t>8</a:t>
            </a:fld>
            <a:endParaRPr lang="en-US" altLang="en-US"/>
          </a:p>
        </p:txBody>
      </p:sp>
    </p:spTree>
    <p:extLst>
      <p:ext uri="{BB962C8B-B14F-4D97-AF65-F5344CB8AC3E}">
        <p14:creationId xmlns:p14="http://schemas.microsoft.com/office/powerpoint/2010/main" val="22910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399512-E961-4347-8706-661AE02AA638}" type="slidenum">
              <a:rPr lang="en-US" altLang="en-US" smtClean="0"/>
              <a:pPr>
                <a:defRPr/>
              </a:pPr>
              <a:t>10</a:t>
            </a:fld>
            <a:endParaRPr lang="en-US" altLang="en-US"/>
          </a:p>
        </p:txBody>
      </p:sp>
    </p:spTree>
    <p:extLst>
      <p:ext uri="{BB962C8B-B14F-4D97-AF65-F5344CB8AC3E}">
        <p14:creationId xmlns:p14="http://schemas.microsoft.com/office/powerpoint/2010/main" val="2091649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pic>
        <p:nvPicPr>
          <p:cNvPr id="14" name="Picture 13">
            <a:extLst>
              <a:ext uri="{FF2B5EF4-FFF2-40B4-BE49-F238E27FC236}">
                <a16:creationId xmlns:a16="http://schemas.microsoft.com/office/drawing/2014/main" id="{81A97D23-F7C6-B046-ADCC-F1ACD792B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5679"/>
          <a:stretch/>
        </p:blipFill>
        <p:spPr>
          <a:xfrm>
            <a:off x="605367" y="528365"/>
            <a:ext cx="3154870" cy="548456"/>
          </a:xfrm>
          <a:prstGeom prst="rect">
            <a:avLst/>
          </a:prstGeom>
        </p:spPr>
      </p:pic>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82602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48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60149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8254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238672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375343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94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pic>
        <p:nvPicPr>
          <p:cNvPr id="14" name="Picture 13">
            <a:extLst>
              <a:ext uri="{FF2B5EF4-FFF2-40B4-BE49-F238E27FC236}">
                <a16:creationId xmlns:a16="http://schemas.microsoft.com/office/drawing/2014/main" id="{81A97D23-F7C6-B046-ADCC-F1ACD792B1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679"/>
          <a:stretch/>
        </p:blipFill>
        <p:spPr>
          <a:xfrm>
            <a:off x="4306868" y="3084953"/>
            <a:ext cx="3154870" cy="548456"/>
          </a:xfrm>
          <a:prstGeom prst="rect">
            <a:avLst/>
          </a:prstGeom>
        </p:spPr>
      </p:pic>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073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1028" name="Rectangle 4">
            <a:extLst>
              <a:ext uri="{FF2B5EF4-FFF2-40B4-BE49-F238E27FC236}">
                <a16:creationId xmlns:a16="http://schemas.microsoft.com/office/drawing/2014/main" id="{01684BA7-7381-CC48-B7B4-6B25FA5DDCE4}"/>
              </a:ext>
            </a:extLst>
          </p:cNvPr>
          <p:cNvSpPr>
            <a:spLocks noChangeArrowheads="1"/>
          </p:cNvSpPr>
          <p:nvPr/>
        </p:nvSpPr>
        <p:spPr bwMode="auto">
          <a:xfrm>
            <a:off x="11679943" y="6448248"/>
            <a:ext cx="30678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defTabSz="901700">
              <a:defRPr>
                <a:solidFill>
                  <a:schemeClr val="tx1"/>
                </a:solidFill>
                <a:latin typeface="Arial" panose="020B0604020202020204" pitchFamily="34" charset="0"/>
              </a:defRPr>
            </a:lvl1pPr>
            <a:lvl2pPr marL="450850" defTabSz="901700">
              <a:defRPr>
                <a:solidFill>
                  <a:schemeClr val="tx1"/>
                </a:solidFill>
                <a:latin typeface="Arial" panose="020B0604020202020204" pitchFamily="34" charset="0"/>
              </a:defRPr>
            </a:lvl2pPr>
            <a:lvl3pPr marL="901700" defTabSz="901700">
              <a:defRPr>
                <a:solidFill>
                  <a:schemeClr val="tx1"/>
                </a:solidFill>
                <a:latin typeface="Arial" panose="020B0604020202020204" pitchFamily="34" charset="0"/>
              </a:defRPr>
            </a:lvl3pPr>
            <a:lvl4pPr marL="1354138" defTabSz="901700">
              <a:defRPr>
                <a:solidFill>
                  <a:schemeClr val="tx1"/>
                </a:solidFill>
                <a:latin typeface="Arial" panose="020B0604020202020204" pitchFamily="34" charset="0"/>
              </a:defRPr>
            </a:lvl4pPr>
            <a:lvl5pPr marL="1803400" defTabSz="901700">
              <a:defRPr>
                <a:solidFill>
                  <a:schemeClr val="tx1"/>
                </a:solidFill>
                <a:latin typeface="Arial" panose="020B0604020202020204" pitchFamily="34" charset="0"/>
              </a:defRPr>
            </a:lvl5pPr>
            <a:lvl6pPr marL="2260600" defTabSz="901700" fontAlgn="base">
              <a:spcBef>
                <a:spcPct val="0"/>
              </a:spcBef>
              <a:spcAft>
                <a:spcPct val="0"/>
              </a:spcAft>
              <a:defRPr>
                <a:solidFill>
                  <a:schemeClr val="tx1"/>
                </a:solidFill>
                <a:latin typeface="Arial" panose="020B0604020202020204" pitchFamily="34" charset="0"/>
              </a:defRPr>
            </a:lvl6pPr>
            <a:lvl7pPr marL="2717800" defTabSz="901700" fontAlgn="base">
              <a:spcBef>
                <a:spcPct val="0"/>
              </a:spcBef>
              <a:spcAft>
                <a:spcPct val="0"/>
              </a:spcAft>
              <a:defRPr>
                <a:solidFill>
                  <a:schemeClr val="tx1"/>
                </a:solidFill>
                <a:latin typeface="Arial" panose="020B0604020202020204" pitchFamily="34" charset="0"/>
              </a:defRPr>
            </a:lvl7pPr>
            <a:lvl8pPr marL="3175000" defTabSz="901700" fontAlgn="base">
              <a:spcBef>
                <a:spcPct val="0"/>
              </a:spcBef>
              <a:spcAft>
                <a:spcPct val="0"/>
              </a:spcAft>
              <a:defRPr>
                <a:solidFill>
                  <a:schemeClr val="tx1"/>
                </a:solidFill>
                <a:latin typeface="Arial" panose="020B0604020202020204" pitchFamily="34" charset="0"/>
              </a:defRPr>
            </a:lvl8pPr>
            <a:lvl9pPr marL="3632200" defTabSz="901700" fontAlgn="base">
              <a:spcBef>
                <a:spcPct val="0"/>
              </a:spcBef>
              <a:spcAft>
                <a:spcPct val="0"/>
              </a:spcAft>
              <a:defRPr>
                <a:solidFill>
                  <a:schemeClr val="tx1"/>
                </a:solidFill>
                <a:latin typeface="Arial" panose="020B0604020202020204" pitchFamily="34" charset="0"/>
              </a:defRPr>
            </a:lvl9pPr>
          </a:lstStyle>
          <a:p>
            <a:pPr algn="r">
              <a:defRPr/>
            </a:pPr>
            <a:fld id="{5B4467E9-E984-A945-AC32-61228A8C1F5F}" type="slidenum">
              <a:rPr lang="en-US" altLang="en-US" sz="1200" b="0" smtClean="0">
                <a:solidFill>
                  <a:schemeClr val="bg1">
                    <a:lumMod val="65000"/>
                  </a:schemeClr>
                </a:solidFill>
                <a:latin typeface="Arial" panose="020B0604020202020204" pitchFamily="34" charset="0"/>
                <a:cs typeface="Arial" panose="020B0604020202020204" pitchFamily="34" charset="0"/>
              </a:rPr>
              <a:pPr algn="r">
                <a:defRPr/>
              </a:pPr>
              <a:t>‹#›</a:t>
            </a:fld>
            <a:endParaRPr lang="en-US" altLang="en-US" sz="1200" b="0" dirty="0">
              <a:solidFill>
                <a:schemeClr val="bg1">
                  <a:lumMod val="65000"/>
                </a:schemeClr>
              </a:solidFill>
              <a:latin typeface="Arial" panose="020B0604020202020204" pitchFamily="34" charset="0"/>
              <a:cs typeface="Arial" panose="020B0604020202020204" pitchFamily="34" charset="0"/>
            </a:endParaRP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pic>
        <p:nvPicPr>
          <p:cNvPr id="15" name="Picture 14">
            <a:extLst>
              <a:ext uri="{FF2B5EF4-FFF2-40B4-BE49-F238E27FC236}">
                <a16:creationId xmlns:a16="http://schemas.microsoft.com/office/drawing/2014/main" id="{2E2E0A31-819C-9143-859F-CC5CDD40C926}"/>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b="85679"/>
          <a:stretch/>
        </p:blipFill>
        <p:spPr>
          <a:xfrm>
            <a:off x="9709391" y="6412091"/>
            <a:ext cx="1902387" cy="330719"/>
          </a:xfrm>
          <a:prstGeom prst="rect">
            <a:avLst/>
          </a:prstGeom>
        </p:spPr>
      </p:pic>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D9A82332-1716-5B44-9309-F36E53684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www.med.upenn.edu</a:t>
            </a:r>
            <a:r>
              <a:rPr lang="en-US" dirty="0"/>
              <a:t>/</a:t>
            </a:r>
            <a:r>
              <a:rPr lang="en-US" dirty="0" err="1"/>
              <a:t>idealresearch</a:t>
            </a:r>
            <a:endParaRPr lang="en-US" dirty="0"/>
          </a:p>
          <a:p>
            <a:r>
              <a:rPr lang="en-US" dirty="0"/>
              <a:t>@</a:t>
            </a:r>
            <a:r>
              <a:rPr lang="en-US" dirty="0" err="1"/>
              <a:t>IDEAL_Research</a:t>
            </a:r>
            <a:r>
              <a:rPr lang="en-US" dirty="0"/>
              <a:t> </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73" r:id="rId3"/>
    <p:sldLayoutId id="2147483663" r:id="rId4"/>
    <p:sldLayoutId id="2147483664" r:id="rId5"/>
    <p:sldLayoutId id="2147483665" r:id="rId6"/>
    <p:sldLayoutId id="2147483666" r:id="rId7"/>
    <p:sldLayoutId id="2147483672" r:id="rId8"/>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13" Type="http://schemas.openxmlformats.org/officeDocument/2006/relationships/image" Target="../media/image66.jpeg"/><Relationship Id="rId18" Type="http://schemas.openxmlformats.org/officeDocument/2006/relationships/image" Target="../media/image71.jpeg"/><Relationship Id="rId26" Type="http://schemas.openxmlformats.org/officeDocument/2006/relationships/image" Target="../media/image79.jpeg"/><Relationship Id="rId39" Type="http://schemas.openxmlformats.org/officeDocument/2006/relationships/image" Target="../media/image92.jpeg"/><Relationship Id="rId21" Type="http://schemas.openxmlformats.org/officeDocument/2006/relationships/image" Target="../media/image74.jpeg"/><Relationship Id="rId34" Type="http://schemas.openxmlformats.org/officeDocument/2006/relationships/image" Target="../media/image87.jpeg"/><Relationship Id="rId42" Type="http://schemas.openxmlformats.org/officeDocument/2006/relationships/image" Target="../media/image95.jpeg"/><Relationship Id="rId7" Type="http://schemas.openxmlformats.org/officeDocument/2006/relationships/image" Target="../media/image60.jpeg"/><Relationship Id="rId2" Type="http://schemas.openxmlformats.org/officeDocument/2006/relationships/image" Target="../media/image55.jpeg"/><Relationship Id="rId16" Type="http://schemas.openxmlformats.org/officeDocument/2006/relationships/image" Target="../media/image69.jpeg"/><Relationship Id="rId20" Type="http://schemas.openxmlformats.org/officeDocument/2006/relationships/image" Target="../media/image73.jpeg"/><Relationship Id="rId29" Type="http://schemas.openxmlformats.org/officeDocument/2006/relationships/image" Target="../media/image82.jpeg"/><Relationship Id="rId41"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24" Type="http://schemas.openxmlformats.org/officeDocument/2006/relationships/image" Target="../media/image77.jpeg"/><Relationship Id="rId32" Type="http://schemas.openxmlformats.org/officeDocument/2006/relationships/image" Target="../media/image85.jpeg"/><Relationship Id="rId37" Type="http://schemas.openxmlformats.org/officeDocument/2006/relationships/image" Target="../media/image90.jpeg"/><Relationship Id="rId40" Type="http://schemas.openxmlformats.org/officeDocument/2006/relationships/image" Target="../media/image93.jpeg"/><Relationship Id="rId5" Type="http://schemas.openxmlformats.org/officeDocument/2006/relationships/image" Target="../media/image58.jpeg"/><Relationship Id="rId15" Type="http://schemas.openxmlformats.org/officeDocument/2006/relationships/image" Target="../media/image68.jpeg"/><Relationship Id="rId23" Type="http://schemas.openxmlformats.org/officeDocument/2006/relationships/image" Target="../media/image76.jpeg"/><Relationship Id="rId28" Type="http://schemas.openxmlformats.org/officeDocument/2006/relationships/image" Target="../media/image81.jpeg"/><Relationship Id="rId36" Type="http://schemas.openxmlformats.org/officeDocument/2006/relationships/image" Target="../media/image89.jpeg"/><Relationship Id="rId10" Type="http://schemas.openxmlformats.org/officeDocument/2006/relationships/image" Target="../media/image63.jpeg"/><Relationship Id="rId19" Type="http://schemas.openxmlformats.org/officeDocument/2006/relationships/image" Target="../media/image72.jpeg"/><Relationship Id="rId31" Type="http://schemas.openxmlformats.org/officeDocument/2006/relationships/image" Target="../media/image84.jpeg"/><Relationship Id="rId44" Type="http://schemas.openxmlformats.org/officeDocument/2006/relationships/image" Target="../media/image97.pn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 Id="rId22" Type="http://schemas.openxmlformats.org/officeDocument/2006/relationships/image" Target="../media/image75.jpeg"/><Relationship Id="rId27" Type="http://schemas.openxmlformats.org/officeDocument/2006/relationships/image" Target="../media/image80.jpeg"/><Relationship Id="rId30" Type="http://schemas.openxmlformats.org/officeDocument/2006/relationships/image" Target="../media/image83.jpeg"/><Relationship Id="rId35" Type="http://schemas.openxmlformats.org/officeDocument/2006/relationships/image" Target="../media/image88.jpeg"/><Relationship Id="rId43" Type="http://schemas.openxmlformats.org/officeDocument/2006/relationships/image" Target="../media/image96.png"/><Relationship Id="rId8" Type="http://schemas.openxmlformats.org/officeDocument/2006/relationships/image" Target="../media/image61.jpeg"/><Relationship Id="rId3" Type="http://schemas.openxmlformats.org/officeDocument/2006/relationships/image" Target="../media/image56.jpeg"/><Relationship Id="rId12" Type="http://schemas.openxmlformats.org/officeDocument/2006/relationships/image" Target="../media/image65.jpeg"/><Relationship Id="rId17" Type="http://schemas.openxmlformats.org/officeDocument/2006/relationships/image" Target="../media/image70.jpeg"/><Relationship Id="rId25" Type="http://schemas.openxmlformats.org/officeDocument/2006/relationships/image" Target="../media/image78.jpeg"/><Relationship Id="rId33" Type="http://schemas.openxmlformats.org/officeDocument/2006/relationships/image" Target="../media/image86.jpeg"/><Relationship Id="rId38" Type="http://schemas.openxmlformats.org/officeDocument/2006/relationships/image" Target="../media/image9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ed.upenn.edu/idealmed" TargetMode="External"/><Relationship Id="rId2" Type="http://schemas.openxmlformats.org/officeDocument/2006/relationships/hyperlink" Target="http://www.med.upenn.edu/idealresearch"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7.jp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6.jpeg"/><Relationship Id="rId2" Type="http://schemas.openxmlformats.org/officeDocument/2006/relationships/notesSlide" Target="../notesSlides/notesSlide2.xml"/><Relationship Id="rId16" Type="http://schemas.openxmlformats.org/officeDocument/2006/relationships/image" Target="../media/image7.jpeg"/><Relationship Id="rId20"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4.jpeg"/><Relationship Id="rId10" Type="http://schemas.openxmlformats.org/officeDocument/2006/relationships/image" Target="../media/image31.jpeg"/><Relationship Id="rId19" Type="http://schemas.openxmlformats.org/officeDocument/2006/relationships/image" Target="../media/image38.jp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814CC-D781-F54D-A698-6914528CD6D1}"/>
              </a:ext>
            </a:extLst>
          </p:cNvPr>
          <p:cNvSpPr>
            <a:spLocks noGrp="1"/>
          </p:cNvSpPr>
          <p:nvPr>
            <p:ph type="ctrTitle" sz="quarter"/>
          </p:nvPr>
        </p:nvSpPr>
        <p:spPr>
          <a:xfrm>
            <a:off x="603505" y="3284439"/>
            <a:ext cx="10966453" cy="615553"/>
          </a:xfrm>
        </p:spPr>
        <p:txBody>
          <a:bodyPr/>
          <a:lstStyle/>
          <a:p>
            <a:r>
              <a:rPr lang="en-US" sz="4000" b="1" dirty="0"/>
              <a:t>IDEAL Research &amp; IDE Workshop </a:t>
            </a:r>
          </a:p>
        </p:txBody>
      </p:sp>
      <p:sp>
        <p:nvSpPr>
          <p:cNvPr id="6" name="Text Placeholder 5">
            <a:extLst>
              <a:ext uri="{FF2B5EF4-FFF2-40B4-BE49-F238E27FC236}">
                <a16:creationId xmlns:a16="http://schemas.microsoft.com/office/drawing/2014/main" id="{405FD262-CC27-154B-B6F3-FBFF363CB770}"/>
              </a:ext>
            </a:extLst>
          </p:cNvPr>
          <p:cNvSpPr>
            <a:spLocks noGrp="1"/>
          </p:cNvSpPr>
          <p:nvPr>
            <p:ph type="body" sz="quarter" idx="11"/>
          </p:nvPr>
        </p:nvSpPr>
        <p:spPr>
          <a:xfrm>
            <a:off x="603250" y="4505124"/>
            <a:ext cx="10966450" cy="697627"/>
          </a:xfrm>
        </p:spPr>
        <p:txBody>
          <a:bodyPr/>
          <a:lstStyle/>
          <a:p>
            <a:r>
              <a:rPr lang="en-US" dirty="0"/>
              <a:t>Donita C. Brady, Ph.D. </a:t>
            </a:r>
          </a:p>
          <a:p>
            <a:r>
              <a:rPr lang="en-US" dirty="0"/>
              <a:t>Harrison McCrea Dickson, M.D. and Clifford C. Baker, M.D. Presidential Associate Professor, Department of Cancer Biology</a:t>
            </a:r>
          </a:p>
          <a:p>
            <a:r>
              <a:rPr lang="en-US" dirty="0"/>
              <a:t>Assistant Dean for Inclusion, Diversity and Equity in Research Training </a:t>
            </a:r>
          </a:p>
        </p:txBody>
      </p:sp>
      <p:sp>
        <p:nvSpPr>
          <p:cNvPr id="7" name="Content Placeholder 6">
            <a:extLst>
              <a:ext uri="{FF2B5EF4-FFF2-40B4-BE49-F238E27FC236}">
                <a16:creationId xmlns:a16="http://schemas.microsoft.com/office/drawing/2014/main" id="{05AD0A08-1B21-0048-8C4D-E7942E8FCE43}"/>
              </a:ext>
            </a:extLst>
          </p:cNvPr>
          <p:cNvSpPr>
            <a:spLocks noGrp="1"/>
          </p:cNvSpPr>
          <p:nvPr>
            <p:ph sz="quarter" idx="12"/>
          </p:nvPr>
        </p:nvSpPr>
        <p:spPr/>
        <p:txBody>
          <a:bodyPr/>
          <a:lstStyle/>
          <a:p>
            <a:r>
              <a:rPr lang="en-US" dirty="0"/>
              <a:t>August 19, 2022</a:t>
            </a:r>
          </a:p>
        </p:txBody>
      </p:sp>
      <p:sp>
        <p:nvSpPr>
          <p:cNvPr id="3" name="Text Placeholder 2">
            <a:extLst>
              <a:ext uri="{FF2B5EF4-FFF2-40B4-BE49-F238E27FC236}">
                <a16:creationId xmlns:a16="http://schemas.microsoft.com/office/drawing/2014/main" id="{7C6D7EAB-6FB5-2B4C-966A-175AB404E4CA}"/>
              </a:ext>
            </a:extLst>
          </p:cNvPr>
          <p:cNvSpPr>
            <a:spLocks noGrp="1"/>
          </p:cNvSpPr>
          <p:nvPr>
            <p:ph type="body" sz="quarter" idx="10"/>
          </p:nvPr>
        </p:nvSpPr>
        <p:spPr/>
        <p:txBody>
          <a:bodyPr/>
          <a:lstStyle/>
          <a:p>
            <a:r>
              <a:rPr lang="en-US" dirty="0"/>
              <a:t>IDEAL Research</a:t>
            </a:r>
          </a:p>
        </p:txBody>
      </p:sp>
      <p:sp>
        <p:nvSpPr>
          <p:cNvPr id="8" name="Footer Placeholder 2">
            <a:extLst>
              <a:ext uri="{FF2B5EF4-FFF2-40B4-BE49-F238E27FC236}">
                <a16:creationId xmlns:a16="http://schemas.microsoft.com/office/drawing/2014/main" id="{47065C53-00DF-4245-9EAE-19A40C8DACCA}"/>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330778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534533" y="114407"/>
            <a:ext cx="11074576" cy="461665"/>
          </a:xfrm>
        </p:spPr>
        <p:txBody>
          <a:bodyPr/>
          <a:lstStyle/>
          <a:p>
            <a:r>
              <a:rPr lang="en-US" b="1" dirty="0">
                <a:solidFill>
                  <a:schemeClr val="tx2"/>
                </a:solidFill>
              </a:rPr>
              <a:t>IDEAL Research Collaborations</a:t>
            </a:r>
          </a:p>
        </p:txBody>
      </p:sp>
      <p:sp>
        <p:nvSpPr>
          <p:cNvPr id="21" name="Footer Placeholder 2">
            <a:extLst>
              <a:ext uri="{FF2B5EF4-FFF2-40B4-BE49-F238E27FC236}">
                <a16:creationId xmlns:a16="http://schemas.microsoft.com/office/drawing/2014/main" id="{E3C69ABB-7E1B-6945-8C66-62E64104D53A}"/>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grpSp>
        <p:nvGrpSpPr>
          <p:cNvPr id="77" name="Group 76">
            <a:extLst>
              <a:ext uri="{FF2B5EF4-FFF2-40B4-BE49-F238E27FC236}">
                <a16:creationId xmlns:a16="http://schemas.microsoft.com/office/drawing/2014/main" id="{ED5C6505-7612-B342-B290-4CB5B53F2042}"/>
              </a:ext>
            </a:extLst>
          </p:cNvPr>
          <p:cNvGrpSpPr/>
          <p:nvPr/>
        </p:nvGrpSpPr>
        <p:grpSpPr>
          <a:xfrm>
            <a:off x="593889" y="1269293"/>
            <a:ext cx="6555258" cy="3296965"/>
            <a:chOff x="886980" y="2697308"/>
            <a:chExt cx="6555258" cy="3296965"/>
          </a:xfrm>
        </p:grpSpPr>
        <p:sp>
          <p:nvSpPr>
            <p:cNvPr id="31" name="TextBox 30">
              <a:extLst>
                <a:ext uri="{FF2B5EF4-FFF2-40B4-BE49-F238E27FC236}">
                  <a16:creationId xmlns:a16="http://schemas.microsoft.com/office/drawing/2014/main" id="{477E333F-9BE7-1A41-A461-1AE8AA5DC129}"/>
                </a:ext>
              </a:extLst>
            </p:cNvPr>
            <p:cNvSpPr txBox="1"/>
            <p:nvPr/>
          </p:nvSpPr>
          <p:spPr bwMode="auto">
            <a:xfrm>
              <a:off x="2803287" y="2697308"/>
              <a:ext cx="33891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spAutoFit/>
            </a:bodyPr>
            <a:lstStyle/>
            <a:p>
              <a:pPr algn="l"/>
              <a:r>
                <a:rPr lang="en-US" sz="2400" b="1" dirty="0">
                  <a:solidFill>
                    <a:schemeClr val="tx1"/>
                  </a:solidFill>
                </a:rPr>
                <a:t>Trainee Affinity Groups</a:t>
              </a:r>
            </a:p>
          </p:txBody>
        </p:sp>
        <p:grpSp>
          <p:nvGrpSpPr>
            <p:cNvPr id="58" name="Group 57">
              <a:extLst>
                <a:ext uri="{FF2B5EF4-FFF2-40B4-BE49-F238E27FC236}">
                  <a16:creationId xmlns:a16="http://schemas.microsoft.com/office/drawing/2014/main" id="{8717FE74-C61A-2F48-AC4E-C6BE5E992D51}"/>
                </a:ext>
              </a:extLst>
            </p:cNvPr>
            <p:cNvGrpSpPr/>
            <p:nvPr/>
          </p:nvGrpSpPr>
          <p:grpSpPr>
            <a:xfrm>
              <a:off x="886980" y="3061693"/>
              <a:ext cx="5869111" cy="1390977"/>
              <a:chOff x="770154" y="3222323"/>
              <a:chExt cx="5869111" cy="1390977"/>
            </a:xfrm>
          </p:grpSpPr>
          <p:pic>
            <p:nvPicPr>
              <p:cNvPr id="33" name="Picture 2" descr="Ernest E. Just Biomedical Society">
                <a:extLst>
                  <a:ext uri="{FF2B5EF4-FFF2-40B4-BE49-F238E27FC236}">
                    <a16:creationId xmlns:a16="http://schemas.microsoft.com/office/drawing/2014/main" id="{7BB042C2-B3BC-5646-8868-96A872422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54" y="3241700"/>
                <a:ext cx="2901897" cy="1371600"/>
              </a:xfrm>
              <a:prstGeom prst="rect">
                <a:avLst/>
              </a:prstGeom>
              <a:solidFill>
                <a:srgbClr val="8F0002"/>
              </a:solidFill>
              <a:ln>
                <a:noFill/>
              </a:ln>
            </p:spPr>
          </p:pic>
          <p:pic>
            <p:nvPicPr>
              <p:cNvPr id="30" name="Picture 29">
                <a:extLst>
                  <a:ext uri="{FF2B5EF4-FFF2-40B4-BE49-F238E27FC236}">
                    <a16:creationId xmlns:a16="http://schemas.microsoft.com/office/drawing/2014/main" id="{56B30AFD-CD45-D243-968A-C8172901F531}"/>
                  </a:ext>
                </a:extLst>
              </p:cNvPr>
              <p:cNvPicPr>
                <a:picLocks noChangeAspect="1"/>
              </p:cNvPicPr>
              <p:nvPr/>
            </p:nvPicPr>
            <p:blipFill>
              <a:blip r:embed="rId4"/>
              <a:stretch>
                <a:fillRect/>
              </a:stretch>
            </p:blipFill>
            <p:spPr>
              <a:xfrm>
                <a:off x="3838314" y="3222323"/>
                <a:ext cx="2800951" cy="1371600"/>
              </a:xfrm>
              <a:prstGeom prst="rect">
                <a:avLst/>
              </a:prstGeom>
            </p:spPr>
          </p:pic>
        </p:grpSp>
        <p:grpSp>
          <p:nvGrpSpPr>
            <p:cNvPr id="57" name="Group 56">
              <a:extLst>
                <a:ext uri="{FF2B5EF4-FFF2-40B4-BE49-F238E27FC236}">
                  <a16:creationId xmlns:a16="http://schemas.microsoft.com/office/drawing/2014/main" id="{253A408F-A918-FB45-B6D6-D1C89AA28CD9}"/>
                </a:ext>
              </a:extLst>
            </p:cNvPr>
            <p:cNvGrpSpPr/>
            <p:nvPr/>
          </p:nvGrpSpPr>
          <p:grpSpPr>
            <a:xfrm>
              <a:off x="2393285" y="4564102"/>
              <a:ext cx="5048953" cy="1430171"/>
              <a:chOff x="892668" y="4564102"/>
              <a:chExt cx="5048953" cy="1430171"/>
            </a:xfrm>
          </p:grpSpPr>
          <p:pic>
            <p:nvPicPr>
              <p:cNvPr id="34" name="Picture 4" descr="SACNAS UPenn Chapter Logo">
                <a:extLst>
                  <a:ext uri="{FF2B5EF4-FFF2-40B4-BE49-F238E27FC236}">
                    <a16:creationId xmlns:a16="http://schemas.microsoft.com/office/drawing/2014/main" id="{C4EF553C-9375-8045-9D6F-B5E4F4BE7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328" y="4622673"/>
                <a:ext cx="1372293" cy="1371600"/>
              </a:xfrm>
              <a:prstGeom prst="rect">
                <a:avLst/>
              </a:prstGeom>
              <a:solidFill>
                <a:srgbClr val="8F0002"/>
              </a:solidFill>
              <a:ln>
                <a:noFill/>
              </a:ln>
            </p:spPr>
          </p:pic>
          <p:pic>
            <p:nvPicPr>
              <p:cNvPr id="36" name="Picture 35" descr="A screenshot of a cell phone&#10;&#10;Description automatically generated">
                <a:extLst>
                  <a:ext uri="{FF2B5EF4-FFF2-40B4-BE49-F238E27FC236}">
                    <a16:creationId xmlns:a16="http://schemas.microsoft.com/office/drawing/2014/main" id="{D34AE5FC-F5D7-AB4C-85D9-2D47BFE96F1F}"/>
                  </a:ext>
                </a:extLst>
              </p:cNvPr>
              <p:cNvPicPr>
                <a:picLocks noChangeAspect="1"/>
              </p:cNvPicPr>
              <p:nvPr/>
            </p:nvPicPr>
            <p:blipFill rotWithShape="1">
              <a:blip r:embed="rId6"/>
              <a:srcRect l="-845" t="-633" r="2440" b="633"/>
              <a:stretch/>
            </p:blipFill>
            <p:spPr>
              <a:xfrm>
                <a:off x="892668" y="4564102"/>
                <a:ext cx="3555556" cy="1371600"/>
              </a:xfrm>
              <a:prstGeom prst="rect">
                <a:avLst/>
              </a:prstGeom>
              <a:ln>
                <a:noFill/>
              </a:ln>
            </p:spPr>
          </p:pic>
        </p:grpSp>
      </p:grpSp>
      <p:grpSp>
        <p:nvGrpSpPr>
          <p:cNvPr id="6" name="Group 5">
            <a:extLst>
              <a:ext uri="{FF2B5EF4-FFF2-40B4-BE49-F238E27FC236}">
                <a16:creationId xmlns:a16="http://schemas.microsoft.com/office/drawing/2014/main" id="{83C8CE23-1DF9-A549-B3F1-B071598372FE}"/>
              </a:ext>
            </a:extLst>
          </p:cNvPr>
          <p:cNvGrpSpPr/>
          <p:nvPr/>
        </p:nvGrpSpPr>
        <p:grpSpPr>
          <a:xfrm>
            <a:off x="7643835" y="1269293"/>
            <a:ext cx="3626936" cy="4316709"/>
            <a:chOff x="7643835" y="1269293"/>
            <a:chExt cx="3626936" cy="4316709"/>
          </a:xfrm>
        </p:grpSpPr>
        <p:grpSp>
          <p:nvGrpSpPr>
            <p:cNvPr id="32" name="Group 31">
              <a:extLst>
                <a:ext uri="{FF2B5EF4-FFF2-40B4-BE49-F238E27FC236}">
                  <a16:creationId xmlns:a16="http://schemas.microsoft.com/office/drawing/2014/main" id="{900B7B2D-B947-144E-9FB3-9716827639E0}"/>
                </a:ext>
              </a:extLst>
            </p:cNvPr>
            <p:cNvGrpSpPr/>
            <p:nvPr/>
          </p:nvGrpSpPr>
          <p:grpSpPr>
            <a:xfrm>
              <a:off x="7643835" y="3546514"/>
              <a:ext cx="3626936" cy="2039488"/>
              <a:chOff x="7688281" y="3306802"/>
              <a:chExt cx="4257139" cy="2514600"/>
            </a:xfrm>
          </p:grpSpPr>
          <p:pic>
            <p:nvPicPr>
              <p:cNvPr id="35" name="Picture 34">
                <a:extLst>
                  <a:ext uri="{FF2B5EF4-FFF2-40B4-BE49-F238E27FC236}">
                    <a16:creationId xmlns:a16="http://schemas.microsoft.com/office/drawing/2014/main" id="{7F630E70-A302-1F4F-A85D-F4D41B527E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8281" y="3306802"/>
                <a:ext cx="1637757" cy="2514600"/>
              </a:xfrm>
              <a:prstGeom prst="rect">
                <a:avLst/>
              </a:prstGeom>
            </p:spPr>
          </p:pic>
          <p:pic>
            <p:nvPicPr>
              <p:cNvPr id="37" name="Picture 36">
                <a:extLst>
                  <a:ext uri="{FF2B5EF4-FFF2-40B4-BE49-F238E27FC236}">
                    <a16:creationId xmlns:a16="http://schemas.microsoft.com/office/drawing/2014/main" id="{254B307D-01C8-3C41-A788-67014E7D139A}"/>
                  </a:ext>
                </a:extLst>
              </p:cNvPr>
              <p:cNvPicPr>
                <a:picLocks noChangeAspect="1"/>
              </p:cNvPicPr>
              <p:nvPr/>
            </p:nvPicPr>
            <p:blipFill>
              <a:blip r:embed="rId8"/>
              <a:stretch>
                <a:fillRect/>
              </a:stretch>
            </p:blipFill>
            <p:spPr>
              <a:xfrm>
                <a:off x="9430820" y="3306802"/>
                <a:ext cx="2514600" cy="2514600"/>
              </a:xfrm>
              <a:prstGeom prst="rect">
                <a:avLst/>
              </a:prstGeom>
            </p:spPr>
          </p:pic>
        </p:grpSp>
        <p:sp>
          <p:nvSpPr>
            <p:cNvPr id="38" name="TextBox 37">
              <a:extLst>
                <a:ext uri="{FF2B5EF4-FFF2-40B4-BE49-F238E27FC236}">
                  <a16:creationId xmlns:a16="http://schemas.microsoft.com/office/drawing/2014/main" id="{A9B6147D-C0E9-4641-9BB4-261125F2BE80}"/>
                </a:ext>
              </a:extLst>
            </p:cNvPr>
            <p:cNvSpPr txBox="1"/>
            <p:nvPr/>
          </p:nvSpPr>
          <p:spPr bwMode="auto">
            <a:xfrm>
              <a:off x="8610918" y="1269293"/>
              <a:ext cx="16927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spAutoFit/>
            </a:bodyPr>
            <a:lstStyle/>
            <a:p>
              <a:pPr algn="l"/>
              <a:r>
                <a:rPr lang="en-US" sz="2400" b="1" dirty="0">
                  <a:solidFill>
                    <a:schemeClr val="tx1"/>
                  </a:solidFill>
                </a:rPr>
                <a:t>IDE Events </a:t>
              </a:r>
            </a:p>
          </p:txBody>
        </p:sp>
        <p:pic>
          <p:nvPicPr>
            <p:cNvPr id="5" name="Picture 4">
              <a:extLst>
                <a:ext uri="{FF2B5EF4-FFF2-40B4-BE49-F238E27FC236}">
                  <a16:creationId xmlns:a16="http://schemas.microsoft.com/office/drawing/2014/main" id="{BF668340-A8D5-014D-8688-27FBF3D14E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3961" y="1759527"/>
              <a:ext cx="1706684" cy="1706684"/>
            </a:xfrm>
            <a:prstGeom prst="rect">
              <a:avLst/>
            </a:prstGeom>
          </p:spPr>
        </p:pic>
      </p:grpSp>
      <p:pic>
        <p:nvPicPr>
          <p:cNvPr id="4" name="Picture 3">
            <a:extLst>
              <a:ext uri="{FF2B5EF4-FFF2-40B4-BE49-F238E27FC236}">
                <a16:creationId xmlns:a16="http://schemas.microsoft.com/office/drawing/2014/main" id="{841387F1-AA08-AD46-BD82-9471CED861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803" y="3194658"/>
            <a:ext cx="1401425" cy="1401425"/>
          </a:xfrm>
          <a:prstGeom prst="rect">
            <a:avLst/>
          </a:prstGeom>
        </p:spPr>
      </p:pic>
    </p:spTree>
    <p:extLst>
      <p:ext uri="{BB962C8B-B14F-4D97-AF65-F5344CB8AC3E}">
        <p14:creationId xmlns:p14="http://schemas.microsoft.com/office/powerpoint/2010/main" val="324998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534533" y="114407"/>
            <a:ext cx="11074576" cy="461665"/>
          </a:xfrm>
        </p:spPr>
        <p:txBody>
          <a:bodyPr/>
          <a:lstStyle/>
          <a:p>
            <a:r>
              <a:rPr lang="en-US" b="1" dirty="0">
                <a:solidFill>
                  <a:schemeClr val="tx2"/>
                </a:solidFill>
              </a:rPr>
              <a:t>IDEAL Research: Contact Us</a:t>
            </a:r>
          </a:p>
        </p:txBody>
      </p:sp>
      <p:sp>
        <p:nvSpPr>
          <p:cNvPr id="41" name="TextBox 40">
            <a:extLst>
              <a:ext uri="{FF2B5EF4-FFF2-40B4-BE49-F238E27FC236}">
                <a16:creationId xmlns:a16="http://schemas.microsoft.com/office/drawing/2014/main" id="{CF120BF7-DB0F-A842-A85D-415E9D7C23B7}"/>
              </a:ext>
            </a:extLst>
          </p:cNvPr>
          <p:cNvSpPr txBox="1"/>
          <p:nvPr/>
        </p:nvSpPr>
        <p:spPr>
          <a:xfrm>
            <a:off x="534533" y="1148917"/>
            <a:ext cx="5154296" cy="1631216"/>
          </a:xfrm>
          <a:prstGeom prst="rect">
            <a:avLst/>
          </a:prstGeom>
          <a:noFill/>
        </p:spPr>
        <p:txBody>
          <a:bodyPr wrap="none" rtlCol="0">
            <a:spAutoFit/>
          </a:bodyPr>
          <a:lstStyle/>
          <a:p>
            <a:r>
              <a:rPr lang="en-US" sz="2000" b="1" dirty="0">
                <a:solidFill>
                  <a:schemeClr val="tx1"/>
                </a:solidFill>
                <a:cs typeface="Arial" panose="020B0604020202020204" pitchFamily="34" charset="0"/>
              </a:rPr>
              <a:t>Web: </a:t>
            </a:r>
            <a:r>
              <a:rPr lang="en-US" sz="2000" b="1" dirty="0" err="1">
                <a:solidFill>
                  <a:schemeClr val="bg2"/>
                </a:solidFill>
                <a:cs typeface="Arial" panose="020B0604020202020204" pitchFamily="34" charset="0"/>
              </a:rPr>
              <a:t>www.med.upenn.edu</a:t>
            </a:r>
            <a:r>
              <a:rPr lang="en-US" sz="2000" b="1" dirty="0">
                <a:solidFill>
                  <a:schemeClr val="bg2"/>
                </a:solidFill>
                <a:cs typeface="Arial" panose="020B0604020202020204" pitchFamily="34" charset="0"/>
              </a:rPr>
              <a:t>/</a:t>
            </a:r>
            <a:r>
              <a:rPr lang="en-US" sz="2000" b="1" dirty="0" err="1">
                <a:solidFill>
                  <a:schemeClr val="bg2"/>
                </a:solidFill>
                <a:cs typeface="Arial" panose="020B0604020202020204" pitchFamily="34" charset="0"/>
              </a:rPr>
              <a:t>idealresearch</a:t>
            </a:r>
            <a:endParaRPr lang="en-US" sz="2000" dirty="0">
              <a:solidFill>
                <a:schemeClr val="bg2"/>
              </a:solidFill>
              <a:cs typeface="Arial" panose="020B0604020202020204" pitchFamily="34" charset="0"/>
            </a:endParaRPr>
          </a:p>
          <a:p>
            <a:endParaRPr lang="en-US" sz="2000" b="1" dirty="0">
              <a:solidFill>
                <a:schemeClr val="tx1"/>
              </a:solidFill>
              <a:cs typeface="Arial" panose="020B0604020202020204" pitchFamily="34" charset="0"/>
            </a:endParaRPr>
          </a:p>
          <a:p>
            <a:r>
              <a:rPr lang="en-US" sz="2000" b="1" dirty="0">
                <a:solidFill>
                  <a:schemeClr val="tx1"/>
                </a:solidFill>
                <a:cs typeface="Arial" panose="020B0604020202020204" pitchFamily="34" charset="0"/>
              </a:rPr>
              <a:t>Twitter: </a:t>
            </a:r>
            <a:r>
              <a:rPr lang="en-US" sz="2000" b="1" dirty="0">
                <a:solidFill>
                  <a:schemeClr val="bg2"/>
                </a:solidFill>
                <a:cs typeface="Arial" panose="020B0604020202020204" pitchFamily="34" charset="0"/>
              </a:rPr>
              <a:t>@</a:t>
            </a:r>
            <a:r>
              <a:rPr lang="en-US" sz="2000" b="1" dirty="0" err="1">
                <a:solidFill>
                  <a:schemeClr val="bg2"/>
                </a:solidFill>
                <a:cs typeface="Arial" panose="020B0604020202020204" pitchFamily="34" charset="0"/>
              </a:rPr>
              <a:t>IDEAL_Research</a:t>
            </a:r>
            <a:endParaRPr lang="en-US" sz="2000" b="1" dirty="0">
              <a:solidFill>
                <a:schemeClr val="bg2"/>
              </a:solidFill>
              <a:cs typeface="Arial" panose="020B0604020202020204" pitchFamily="34" charset="0"/>
            </a:endParaRPr>
          </a:p>
          <a:p>
            <a:endParaRPr lang="en-US" sz="2000" b="1" dirty="0">
              <a:solidFill>
                <a:schemeClr val="bg2"/>
              </a:solidFill>
              <a:cs typeface="Arial" panose="020B0604020202020204" pitchFamily="34" charset="0"/>
            </a:endParaRPr>
          </a:p>
          <a:p>
            <a:r>
              <a:rPr lang="en-US" sz="2000" b="1" dirty="0">
                <a:solidFill>
                  <a:schemeClr val="tx1"/>
                </a:solidFill>
                <a:cs typeface="Arial" panose="020B0604020202020204" pitchFamily="34" charset="0"/>
              </a:rPr>
              <a:t>Instagram:</a:t>
            </a:r>
            <a:r>
              <a:rPr lang="en-US" sz="2000" b="1" dirty="0">
                <a:solidFill>
                  <a:schemeClr val="bg2"/>
                </a:solidFill>
                <a:cs typeface="Arial" panose="020B0604020202020204" pitchFamily="34" charset="0"/>
              </a:rPr>
              <a:t> @</a:t>
            </a:r>
            <a:r>
              <a:rPr lang="en-US" sz="2000" b="1" dirty="0" err="1">
                <a:solidFill>
                  <a:schemeClr val="bg2"/>
                </a:solidFill>
                <a:cs typeface="Arial" panose="020B0604020202020204" pitchFamily="34" charset="0"/>
              </a:rPr>
              <a:t>IDEAL_Research</a:t>
            </a:r>
            <a:r>
              <a:rPr lang="en-US" sz="2000" b="1" dirty="0">
                <a:solidFill>
                  <a:schemeClr val="bg2"/>
                </a:solidFill>
                <a:cs typeface="Arial" panose="020B0604020202020204" pitchFamily="34" charset="0"/>
              </a:rPr>
              <a:t> </a:t>
            </a:r>
            <a:endParaRPr lang="en-US" sz="2000" dirty="0">
              <a:solidFill>
                <a:schemeClr val="bg2"/>
              </a:solidFill>
              <a:cs typeface="Arial" panose="020B0604020202020204" pitchFamily="34" charset="0"/>
            </a:endParaRPr>
          </a:p>
        </p:txBody>
      </p:sp>
      <p:sp>
        <p:nvSpPr>
          <p:cNvPr id="43" name="TextBox 42">
            <a:extLst>
              <a:ext uri="{FF2B5EF4-FFF2-40B4-BE49-F238E27FC236}">
                <a16:creationId xmlns:a16="http://schemas.microsoft.com/office/drawing/2014/main" id="{257D634A-5D6B-CE4A-B3E0-EAD4C5550E3A}"/>
              </a:ext>
            </a:extLst>
          </p:cNvPr>
          <p:cNvSpPr txBox="1"/>
          <p:nvPr/>
        </p:nvSpPr>
        <p:spPr>
          <a:xfrm>
            <a:off x="534533" y="3183662"/>
            <a:ext cx="9270743" cy="2246769"/>
          </a:xfrm>
          <a:prstGeom prst="rect">
            <a:avLst/>
          </a:prstGeom>
          <a:noFill/>
        </p:spPr>
        <p:txBody>
          <a:bodyPr wrap="none" rtlCol="0">
            <a:spAutoFit/>
          </a:bodyPr>
          <a:lstStyle/>
          <a:p>
            <a:r>
              <a:rPr lang="en-US" sz="2000" b="1" dirty="0">
                <a:solidFill>
                  <a:schemeClr val="tx1"/>
                </a:solidFill>
                <a:cs typeface="Arial" panose="020B0604020202020204" pitchFamily="34" charset="0"/>
              </a:rPr>
              <a:t>Donita Brady: </a:t>
            </a:r>
            <a:r>
              <a:rPr lang="en-US" sz="2000" b="1" dirty="0" err="1">
                <a:solidFill>
                  <a:schemeClr val="bg2"/>
                </a:solidFill>
                <a:cs typeface="Arial" panose="020B0604020202020204" pitchFamily="34" charset="0"/>
              </a:rPr>
              <a:t>bradyd@pennmedicine.upenn.edu</a:t>
            </a:r>
            <a:endParaRPr lang="en-US" sz="2000" dirty="0">
              <a:solidFill>
                <a:schemeClr val="bg2"/>
              </a:solidFill>
              <a:cs typeface="Arial" panose="020B0604020202020204" pitchFamily="34" charset="0"/>
            </a:endParaRPr>
          </a:p>
          <a:p>
            <a:endParaRPr lang="en-US" sz="2000" b="1" dirty="0">
              <a:solidFill>
                <a:schemeClr val="tx1"/>
              </a:solidFill>
              <a:cs typeface="Arial" panose="020B0604020202020204" pitchFamily="34" charset="0"/>
            </a:endParaRPr>
          </a:p>
          <a:p>
            <a:r>
              <a:rPr lang="en-US" sz="2000" b="1" dirty="0">
                <a:solidFill>
                  <a:schemeClr val="tx1"/>
                </a:solidFill>
                <a:cs typeface="Arial" panose="020B0604020202020204" pitchFamily="34" charset="0"/>
              </a:rPr>
              <a:t>Ed Marshall: </a:t>
            </a:r>
            <a:r>
              <a:rPr lang="en-US" sz="2000" b="1" dirty="0" err="1">
                <a:solidFill>
                  <a:schemeClr val="bg2"/>
                </a:solidFill>
                <a:cs typeface="Arial" panose="020B0604020202020204" pitchFamily="34" charset="0"/>
              </a:rPr>
              <a:t>edward.marshall@pennmedicine.upenn.edu</a:t>
            </a:r>
            <a:endParaRPr lang="en-US" sz="2000" b="1" dirty="0">
              <a:solidFill>
                <a:schemeClr val="bg2"/>
              </a:solidFill>
              <a:cs typeface="Arial" panose="020B0604020202020204" pitchFamily="34" charset="0"/>
            </a:endParaRPr>
          </a:p>
          <a:p>
            <a:endParaRPr lang="en-US" sz="2000" b="1" dirty="0">
              <a:solidFill>
                <a:schemeClr val="tx1"/>
              </a:solidFill>
              <a:cs typeface="Arial" panose="020B0604020202020204" pitchFamily="34" charset="0"/>
            </a:endParaRPr>
          </a:p>
          <a:p>
            <a:r>
              <a:rPr lang="en-US" sz="2000" b="1" dirty="0">
                <a:solidFill>
                  <a:schemeClr val="tx1"/>
                </a:solidFill>
                <a:cs typeface="Arial" panose="020B0604020202020204" pitchFamily="34" charset="0"/>
              </a:rPr>
              <a:t>Lisa Lim-</a:t>
            </a:r>
            <a:r>
              <a:rPr lang="en-US" sz="2000" b="1" dirty="0" err="1">
                <a:solidFill>
                  <a:schemeClr val="tx1"/>
                </a:solidFill>
                <a:cs typeface="Arial" panose="020B0604020202020204" pitchFamily="34" charset="0"/>
              </a:rPr>
              <a:t>Pahl</a:t>
            </a:r>
            <a:r>
              <a:rPr lang="en-US" sz="2000" b="1" dirty="0">
                <a:solidFill>
                  <a:schemeClr val="tx1"/>
                </a:solidFill>
                <a:cs typeface="Arial" panose="020B0604020202020204" pitchFamily="34" charset="0"/>
              </a:rPr>
              <a:t>: </a:t>
            </a:r>
            <a:r>
              <a:rPr lang="en-US" sz="2000" b="1" dirty="0" err="1">
                <a:solidFill>
                  <a:schemeClr val="bg2"/>
                </a:solidFill>
                <a:cs typeface="Arial" panose="020B0604020202020204" pitchFamily="34" charset="0"/>
              </a:rPr>
              <a:t>lisa.lim@pennmedicine.upenn.edu</a:t>
            </a:r>
            <a:endParaRPr lang="en-US" sz="2000" b="1" dirty="0">
              <a:solidFill>
                <a:schemeClr val="bg2"/>
              </a:solidFill>
              <a:cs typeface="Arial" panose="020B0604020202020204" pitchFamily="34" charset="0"/>
            </a:endParaRPr>
          </a:p>
          <a:p>
            <a:endParaRPr lang="en-US" sz="2000" b="1" dirty="0">
              <a:solidFill>
                <a:schemeClr val="bg2"/>
              </a:solidFill>
              <a:cs typeface="Arial" panose="020B0604020202020204" pitchFamily="34" charset="0"/>
            </a:endParaRPr>
          </a:p>
          <a:p>
            <a:r>
              <a:rPr lang="en-US" sz="2000" b="1" dirty="0">
                <a:solidFill>
                  <a:schemeClr val="tx1"/>
                </a:solidFill>
                <a:cs typeface="Arial" panose="020B0604020202020204" pitchFamily="34" charset="0"/>
              </a:rPr>
              <a:t>Vanessa Martinez Penn: </a:t>
            </a:r>
            <a:r>
              <a:rPr lang="en-US" sz="2000" b="1" dirty="0" err="1">
                <a:solidFill>
                  <a:schemeClr val="bg2"/>
                </a:solidFill>
                <a:cs typeface="Arial" panose="020B0604020202020204" pitchFamily="34" charset="0"/>
              </a:rPr>
              <a:t>vanessa.martinezpenn@pennmedicine.upenn.edu</a:t>
            </a:r>
            <a:endParaRPr lang="en-US" sz="2000" dirty="0">
              <a:solidFill>
                <a:schemeClr val="bg2"/>
              </a:solidFill>
              <a:cs typeface="Arial" panose="020B0604020202020204" pitchFamily="34" charset="0"/>
            </a:endParaRPr>
          </a:p>
        </p:txBody>
      </p:sp>
      <p:sp>
        <p:nvSpPr>
          <p:cNvPr id="6" name="Footer Placeholder 2">
            <a:extLst>
              <a:ext uri="{FF2B5EF4-FFF2-40B4-BE49-F238E27FC236}">
                <a16:creationId xmlns:a16="http://schemas.microsoft.com/office/drawing/2014/main" id="{32DCD195-1B63-A44A-93C8-56939C247B77}"/>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212516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814CC-D781-F54D-A698-6914528CD6D1}"/>
              </a:ext>
            </a:extLst>
          </p:cNvPr>
          <p:cNvSpPr>
            <a:spLocks noGrp="1"/>
          </p:cNvSpPr>
          <p:nvPr>
            <p:ph type="ctrTitle" sz="quarter"/>
          </p:nvPr>
        </p:nvSpPr>
        <p:spPr>
          <a:xfrm>
            <a:off x="603505" y="3284439"/>
            <a:ext cx="10966453" cy="615553"/>
          </a:xfrm>
        </p:spPr>
        <p:txBody>
          <a:bodyPr/>
          <a:lstStyle/>
          <a:p>
            <a:r>
              <a:rPr lang="en-US" sz="4000" dirty="0"/>
              <a:t>Trainee Advocacy Alliance </a:t>
            </a:r>
          </a:p>
        </p:txBody>
      </p:sp>
      <p:sp>
        <p:nvSpPr>
          <p:cNvPr id="5" name="Text Placeholder 4">
            <a:extLst>
              <a:ext uri="{FF2B5EF4-FFF2-40B4-BE49-F238E27FC236}">
                <a16:creationId xmlns:a16="http://schemas.microsoft.com/office/drawing/2014/main" id="{73D512D8-A094-054F-9E05-28FA7F12A3D6}"/>
              </a:ext>
            </a:extLst>
          </p:cNvPr>
          <p:cNvSpPr>
            <a:spLocks noGrp="1"/>
          </p:cNvSpPr>
          <p:nvPr>
            <p:ph type="body" sz="quarter" idx="10"/>
          </p:nvPr>
        </p:nvSpPr>
        <p:spPr/>
        <p:txBody>
          <a:bodyPr/>
          <a:lstStyle/>
          <a:p>
            <a:r>
              <a:rPr lang="en-US" sz="2000" dirty="0"/>
              <a:t>An IDEAL Research Initiative </a:t>
            </a:r>
          </a:p>
        </p:txBody>
      </p:sp>
      <p:sp>
        <p:nvSpPr>
          <p:cNvPr id="6" name="Text Placeholder 5">
            <a:extLst>
              <a:ext uri="{FF2B5EF4-FFF2-40B4-BE49-F238E27FC236}">
                <a16:creationId xmlns:a16="http://schemas.microsoft.com/office/drawing/2014/main" id="{405FD262-CC27-154B-B6F3-FBFF363CB770}"/>
              </a:ext>
            </a:extLst>
          </p:cNvPr>
          <p:cNvSpPr>
            <a:spLocks noGrp="1"/>
          </p:cNvSpPr>
          <p:nvPr>
            <p:ph type="body" sz="quarter" idx="11"/>
          </p:nvPr>
        </p:nvSpPr>
        <p:spPr>
          <a:xfrm>
            <a:off x="603250" y="4746216"/>
            <a:ext cx="10966450" cy="456535"/>
          </a:xfrm>
        </p:spPr>
        <p:txBody>
          <a:bodyPr/>
          <a:lstStyle/>
          <a:p>
            <a:r>
              <a:rPr lang="en-US" dirty="0"/>
              <a:t>Jillian Eisenhauer</a:t>
            </a:r>
          </a:p>
          <a:p>
            <a:r>
              <a:rPr lang="en-US" dirty="0"/>
              <a:t>Robin Wilder</a:t>
            </a:r>
          </a:p>
        </p:txBody>
      </p:sp>
      <p:sp>
        <p:nvSpPr>
          <p:cNvPr id="7" name="Content Placeholder 6">
            <a:extLst>
              <a:ext uri="{FF2B5EF4-FFF2-40B4-BE49-F238E27FC236}">
                <a16:creationId xmlns:a16="http://schemas.microsoft.com/office/drawing/2014/main" id="{05AD0A08-1B21-0048-8C4D-E7942E8FCE43}"/>
              </a:ext>
            </a:extLst>
          </p:cNvPr>
          <p:cNvSpPr>
            <a:spLocks noGrp="1"/>
          </p:cNvSpPr>
          <p:nvPr>
            <p:ph sz="quarter" idx="12"/>
          </p:nvPr>
        </p:nvSpPr>
        <p:spPr/>
        <p:txBody>
          <a:bodyPr/>
          <a:lstStyle/>
          <a:p>
            <a:r>
              <a:rPr lang="en-US" dirty="0"/>
              <a:t>August 19, 2022</a:t>
            </a:r>
          </a:p>
        </p:txBody>
      </p:sp>
      <p:sp>
        <p:nvSpPr>
          <p:cNvPr id="9" name="Footer Placeholder 2">
            <a:extLst>
              <a:ext uri="{FF2B5EF4-FFF2-40B4-BE49-F238E27FC236}">
                <a16:creationId xmlns:a16="http://schemas.microsoft.com/office/drawing/2014/main" id="{AD0C5FA3-DF16-0148-8164-56CF19734A59}"/>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81924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p:txBody>
          <a:bodyPr/>
          <a:lstStyle/>
          <a:p>
            <a:r>
              <a:rPr lang="en-US" dirty="0"/>
              <a:t>Who Are We?</a:t>
            </a:r>
          </a:p>
        </p:txBody>
      </p:sp>
      <p:sp>
        <p:nvSpPr>
          <p:cNvPr id="3" name="Content Placeholder 2">
            <a:extLst>
              <a:ext uri="{FF2B5EF4-FFF2-40B4-BE49-F238E27FC236}">
                <a16:creationId xmlns:a16="http://schemas.microsoft.com/office/drawing/2014/main" id="{A799DA73-CA23-224A-B7FE-4F25C0CE6D12}"/>
              </a:ext>
            </a:extLst>
          </p:cNvPr>
          <p:cNvSpPr>
            <a:spLocks noGrp="1"/>
          </p:cNvSpPr>
          <p:nvPr>
            <p:ph idx="1"/>
          </p:nvPr>
        </p:nvSpPr>
        <p:spPr>
          <a:xfrm>
            <a:off x="534534" y="1360286"/>
            <a:ext cx="6929840" cy="4465038"/>
          </a:xfrm>
        </p:spPr>
        <p:txBody>
          <a:bodyPr/>
          <a:lstStyle/>
          <a:p>
            <a:r>
              <a:rPr lang="en-US" sz="2200" dirty="0">
                <a:ea typeface="Calibri" panose="020F0502020204030204" pitchFamily="34" charset="0"/>
              </a:rPr>
              <a:t>TAA is a network of graduate students and faculty members from across BGS committed to providing support to trainees from backgrounds historically excluded from science, especially when they are facing discrimination or distress. </a:t>
            </a:r>
          </a:p>
          <a:p>
            <a:r>
              <a:rPr lang="en-US" sz="2400" dirty="0"/>
              <a:t>All TAA members complete about 12 hours of trainings in:</a:t>
            </a:r>
          </a:p>
          <a:p>
            <a:pPr lvl="1"/>
            <a:r>
              <a:rPr lang="en-US" dirty="0">
                <a:solidFill>
                  <a:schemeClr val="bg2">
                    <a:lumMod val="50000"/>
                  </a:schemeClr>
                </a:solidFill>
              </a:rPr>
              <a:t>Restorative Justice </a:t>
            </a:r>
          </a:p>
          <a:p>
            <a:pPr lvl="1"/>
            <a:r>
              <a:rPr lang="en-US" dirty="0">
                <a:solidFill>
                  <a:schemeClr val="bg2">
                    <a:lumMod val="50000"/>
                  </a:schemeClr>
                </a:solidFill>
              </a:rPr>
              <a:t>Inclusive Mentorship</a:t>
            </a:r>
          </a:p>
          <a:p>
            <a:pPr lvl="1"/>
            <a:r>
              <a:rPr lang="en-US" dirty="0">
                <a:solidFill>
                  <a:schemeClr val="bg2">
                    <a:lumMod val="50000"/>
                  </a:schemeClr>
                </a:solidFill>
              </a:rPr>
              <a:t>Racial Literacy</a:t>
            </a:r>
          </a:p>
          <a:p>
            <a:pPr lvl="1"/>
            <a:r>
              <a:rPr lang="en-US" dirty="0">
                <a:solidFill>
                  <a:schemeClr val="bg2">
                    <a:lumMod val="50000"/>
                  </a:schemeClr>
                </a:solidFill>
              </a:rPr>
              <a:t>iCare </a:t>
            </a:r>
          </a:p>
          <a:p>
            <a:endParaRPr lang="en-US" sz="2400" dirty="0"/>
          </a:p>
        </p:txBody>
      </p:sp>
      <p:pic>
        <p:nvPicPr>
          <p:cNvPr id="5" name="Picture 4" descr="Shape&#10;&#10;Description automatically generated">
            <a:extLst>
              <a:ext uri="{FF2B5EF4-FFF2-40B4-BE49-F238E27FC236}">
                <a16:creationId xmlns:a16="http://schemas.microsoft.com/office/drawing/2014/main" id="{116CC859-8033-4E46-AD18-B750319950E8}"/>
              </a:ext>
            </a:extLst>
          </p:cNvPr>
          <p:cNvPicPr>
            <a:picLocks noChangeAspect="1"/>
          </p:cNvPicPr>
          <p:nvPr/>
        </p:nvPicPr>
        <p:blipFill rotWithShape="1">
          <a:blip r:embed="rId2">
            <a:extLst>
              <a:ext uri="{28A0092B-C50C-407E-A947-70E740481C1C}">
                <a14:useLocalDpi xmlns:a14="http://schemas.microsoft.com/office/drawing/2010/main" val="0"/>
              </a:ext>
            </a:extLst>
          </a:blip>
          <a:srcRect l="12358" t="23652" r="16222" b="28116"/>
          <a:stretch/>
        </p:blipFill>
        <p:spPr>
          <a:xfrm>
            <a:off x="7537837" y="1360286"/>
            <a:ext cx="4341412" cy="3909150"/>
          </a:xfrm>
          <a:prstGeom prst="rect">
            <a:avLst/>
          </a:prstGeom>
        </p:spPr>
      </p:pic>
      <p:sp>
        <p:nvSpPr>
          <p:cNvPr id="7" name="Footer Placeholder 2">
            <a:extLst>
              <a:ext uri="{FF2B5EF4-FFF2-40B4-BE49-F238E27FC236}">
                <a16:creationId xmlns:a16="http://schemas.microsoft.com/office/drawing/2014/main" id="{ACCDC203-0ABC-B948-9ABE-FB1FEA10992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34653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B2F4-4F60-027C-7C00-E205E341659E}"/>
              </a:ext>
            </a:extLst>
          </p:cNvPr>
          <p:cNvSpPr>
            <a:spLocks noGrp="1"/>
          </p:cNvSpPr>
          <p:nvPr>
            <p:ph type="title"/>
          </p:nvPr>
        </p:nvSpPr>
        <p:spPr>
          <a:xfrm>
            <a:off x="346060" y="381338"/>
            <a:ext cx="11074576" cy="461665"/>
          </a:xfrm>
        </p:spPr>
        <p:txBody>
          <a:bodyPr/>
          <a:lstStyle/>
          <a:p>
            <a:r>
              <a:rPr lang="en-US" dirty="0"/>
              <a:t>Mission Statement</a:t>
            </a:r>
          </a:p>
        </p:txBody>
      </p:sp>
      <p:sp>
        <p:nvSpPr>
          <p:cNvPr id="4" name="Text Placeholder 2">
            <a:extLst>
              <a:ext uri="{FF2B5EF4-FFF2-40B4-BE49-F238E27FC236}">
                <a16:creationId xmlns:a16="http://schemas.microsoft.com/office/drawing/2014/main" id="{57FB42E9-00D7-BE32-9AFA-61A4F9C30F8C}"/>
              </a:ext>
            </a:extLst>
          </p:cNvPr>
          <p:cNvSpPr txBox="1">
            <a:spLocks/>
          </p:cNvSpPr>
          <p:nvPr/>
        </p:nvSpPr>
        <p:spPr bwMode="auto">
          <a:xfrm>
            <a:off x="218364" y="1366367"/>
            <a:ext cx="11755272" cy="389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Lucida Grande" panose="020B0600040502020204" pitchFamily="34" charset="0"/>
              <a:buNone/>
            </a:pPr>
            <a:r>
              <a:rPr lang="en-US" dirty="0"/>
              <a:t>The Trainee Advocacy Alliance (TAA) is a collaborative group of Biomedical Graduate Studies (BGS) graduate students, Biomedical Postdoctoral Program (BPP) post-docs, and Penn faculty members from across the University who are </a:t>
            </a:r>
            <a:r>
              <a:rPr lang="en-US" b="1" dirty="0">
                <a:highlight>
                  <a:srgbClr val="FFFF00"/>
                </a:highlight>
              </a:rPr>
              <a:t>committed to creating, nurturing, and maintaining a Penn biomedical research community that embodies inclusivity, diversity, and equity</a:t>
            </a:r>
            <a:r>
              <a:rPr lang="en-US" dirty="0"/>
              <a:t>. With the full support and access to resources within IDEAL Research, TAA will provide trainee support for diverse members of the Penn Medicine research training community, especially those holding identities that are historically underrepresented in the biomedical sciences. </a:t>
            </a:r>
            <a:br>
              <a:rPr lang="en-US" sz="1800" dirty="0"/>
            </a:br>
            <a:br>
              <a:rPr lang="en-US" dirty="0"/>
            </a:br>
            <a:r>
              <a:rPr lang="en-US" b="1" dirty="0">
                <a:highlight>
                  <a:srgbClr val="FFFF00"/>
                </a:highlight>
              </a:rPr>
              <a:t>TAA is a resource for trainees experiencing racial, gender, other identity-based biases and/or is seeking support to navigate a path forward for other reasons. </a:t>
            </a:r>
            <a:r>
              <a:rPr lang="en-US" dirty="0"/>
              <a:t>TAA members are available to offer trainees personal support and guidance in a confidential manner and without any need for escalation. Members can also provide referral to official Penn resources and reporting or mediation services.</a:t>
            </a:r>
            <a:endParaRPr lang="en-US" sz="1200" i="1" dirty="0">
              <a:latin typeface="+mj-lt"/>
              <a:ea typeface="Open Sans"/>
              <a:cs typeface="Open Sans"/>
              <a:sym typeface="Open Sans"/>
            </a:endParaRPr>
          </a:p>
        </p:txBody>
      </p:sp>
    </p:spTree>
    <p:extLst>
      <p:ext uri="{BB962C8B-B14F-4D97-AF65-F5344CB8AC3E}">
        <p14:creationId xmlns:p14="http://schemas.microsoft.com/office/powerpoint/2010/main" val="39569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E6F84D-B778-84F4-2800-A2CB6E430143}"/>
              </a:ext>
            </a:extLst>
          </p:cNvPr>
          <p:cNvSpPr txBox="1"/>
          <p:nvPr/>
        </p:nvSpPr>
        <p:spPr>
          <a:xfrm>
            <a:off x="2702910" y="117607"/>
            <a:ext cx="6786179" cy="830997"/>
          </a:xfrm>
          <a:prstGeom prst="rect">
            <a:avLst/>
          </a:prstGeom>
          <a:noFill/>
        </p:spPr>
        <p:txBody>
          <a:bodyPr wrap="square" rtlCol="0">
            <a:spAutoFit/>
          </a:bodyPr>
          <a:lstStyle/>
          <a:p>
            <a:pPr algn="ctr"/>
            <a:r>
              <a:rPr lang="en-US" sz="4800" b="1" dirty="0">
                <a:latin typeface="Helvetica" pitchFamily="2" charset="0"/>
              </a:rPr>
              <a:t>TAA Leadership Team</a:t>
            </a:r>
          </a:p>
        </p:txBody>
      </p:sp>
      <p:sp>
        <p:nvSpPr>
          <p:cNvPr id="5" name="TextBox 4">
            <a:extLst>
              <a:ext uri="{FF2B5EF4-FFF2-40B4-BE49-F238E27FC236}">
                <a16:creationId xmlns:a16="http://schemas.microsoft.com/office/drawing/2014/main" id="{CE50B87E-6B07-DF71-4AAC-BC1A85026458}"/>
              </a:ext>
            </a:extLst>
          </p:cNvPr>
          <p:cNvSpPr txBox="1"/>
          <p:nvPr/>
        </p:nvSpPr>
        <p:spPr>
          <a:xfrm>
            <a:off x="386021" y="4018100"/>
            <a:ext cx="1349457" cy="1283584"/>
          </a:xfrm>
          <a:prstGeom prst="rect">
            <a:avLst/>
          </a:prstGeom>
          <a:noFill/>
        </p:spPr>
        <p:txBody>
          <a:bodyPr wrap="none" rtlCol="0">
            <a:spAutoFit/>
          </a:bodyPr>
          <a:lstStyle/>
          <a:p>
            <a:pPr algn="ctr"/>
            <a:r>
              <a:rPr lang="en-US" sz="1050" dirty="0">
                <a:latin typeface="Helvetica" pitchFamily="2" charset="0"/>
              </a:rPr>
              <a:t>Dan</a:t>
            </a:r>
          </a:p>
          <a:p>
            <a:pPr algn="ctr"/>
            <a:r>
              <a:rPr lang="en-US" sz="1050" dirty="0">
                <a:latin typeface="Helvetica" pitchFamily="2" charset="0"/>
              </a:rPr>
              <a:t>Kessler</a:t>
            </a:r>
          </a:p>
          <a:p>
            <a:pPr algn="ctr"/>
            <a:r>
              <a:rPr lang="en-US" sz="1050" dirty="0">
                <a:latin typeface="Helvetica" pitchFamily="2" charset="0"/>
              </a:rPr>
              <a:t>(faculty)</a:t>
            </a:r>
          </a:p>
        </p:txBody>
      </p:sp>
      <p:pic>
        <p:nvPicPr>
          <p:cNvPr id="6" name="Picture 5">
            <a:extLst>
              <a:ext uri="{FF2B5EF4-FFF2-40B4-BE49-F238E27FC236}">
                <a16:creationId xmlns:a16="http://schemas.microsoft.com/office/drawing/2014/main" id="{43F64F8E-0A34-59DD-358A-ACDA07927588}"/>
              </a:ext>
            </a:extLst>
          </p:cNvPr>
          <p:cNvPicPr>
            <a:picLocks/>
          </p:cNvPicPr>
          <p:nvPr/>
        </p:nvPicPr>
        <p:blipFill>
          <a:blip r:embed="rId2"/>
          <a:stretch>
            <a:fillRect/>
          </a:stretch>
        </p:blipFill>
        <p:spPr>
          <a:xfrm>
            <a:off x="331395" y="1948055"/>
            <a:ext cx="1737360" cy="1920240"/>
          </a:xfrm>
          <a:prstGeom prst="rect">
            <a:avLst/>
          </a:prstGeom>
          <a:ln w="38100">
            <a:solidFill>
              <a:schemeClr val="accent1"/>
            </a:solidFill>
          </a:ln>
        </p:spPr>
      </p:pic>
      <p:sp>
        <p:nvSpPr>
          <p:cNvPr id="7" name="TextBox 6">
            <a:extLst>
              <a:ext uri="{FF2B5EF4-FFF2-40B4-BE49-F238E27FC236}">
                <a16:creationId xmlns:a16="http://schemas.microsoft.com/office/drawing/2014/main" id="{592EB4BF-1FA2-30F9-8AF3-60C106997B17}"/>
              </a:ext>
            </a:extLst>
          </p:cNvPr>
          <p:cNvSpPr txBox="1"/>
          <p:nvPr/>
        </p:nvSpPr>
        <p:spPr>
          <a:xfrm>
            <a:off x="2093585" y="3988146"/>
            <a:ext cx="1772701" cy="1283584"/>
          </a:xfrm>
          <a:prstGeom prst="rect">
            <a:avLst/>
          </a:prstGeom>
          <a:noFill/>
        </p:spPr>
        <p:txBody>
          <a:bodyPr wrap="square" rtlCol="0">
            <a:spAutoFit/>
          </a:bodyPr>
          <a:lstStyle/>
          <a:p>
            <a:pPr algn="ctr"/>
            <a:r>
              <a:rPr lang="en-US" sz="1050" dirty="0">
                <a:latin typeface="Helvetica" pitchFamily="2" charset="0"/>
              </a:rPr>
              <a:t>Meera</a:t>
            </a:r>
          </a:p>
          <a:p>
            <a:pPr algn="ctr"/>
            <a:r>
              <a:rPr lang="en-US" sz="1050" dirty="0">
                <a:latin typeface="Helvetica" pitchFamily="2" charset="0"/>
              </a:rPr>
              <a:t>Sundaram</a:t>
            </a:r>
          </a:p>
          <a:p>
            <a:pPr algn="ctr"/>
            <a:r>
              <a:rPr lang="en-US" sz="1050" dirty="0">
                <a:latin typeface="Helvetica" pitchFamily="2" charset="0"/>
              </a:rPr>
              <a:t>(faculty)</a:t>
            </a:r>
          </a:p>
        </p:txBody>
      </p:sp>
      <p:pic>
        <p:nvPicPr>
          <p:cNvPr id="8" name="Picture 7">
            <a:extLst>
              <a:ext uri="{FF2B5EF4-FFF2-40B4-BE49-F238E27FC236}">
                <a16:creationId xmlns:a16="http://schemas.microsoft.com/office/drawing/2014/main" id="{5D077BB6-40AA-B32A-2D21-83D35445D2AA}"/>
              </a:ext>
            </a:extLst>
          </p:cNvPr>
          <p:cNvPicPr>
            <a:picLocks/>
          </p:cNvPicPr>
          <p:nvPr/>
        </p:nvPicPr>
        <p:blipFill>
          <a:blip r:embed="rId3"/>
          <a:stretch>
            <a:fillRect/>
          </a:stretch>
        </p:blipFill>
        <p:spPr>
          <a:xfrm>
            <a:off x="2234551" y="1948055"/>
            <a:ext cx="1737360" cy="1920240"/>
          </a:xfrm>
          <a:prstGeom prst="rect">
            <a:avLst/>
          </a:prstGeom>
          <a:ln w="38100">
            <a:solidFill>
              <a:schemeClr val="accent1"/>
            </a:solidFill>
          </a:ln>
        </p:spPr>
      </p:pic>
      <p:sp>
        <p:nvSpPr>
          <p:cNvPr id="9" name="TextBox 8">
            <a:extLst>
              <a:ext uri="{FF2B5EF4-FFF2-40B4-BE49-F238E27FC236}">
                <a16:creationId xmlns:a16="http://schemas.microsoft.com/office/drawing/2014/main" id="{1F4EB191-FA4E-A8EF-9A07-3DE261E5A488}"/>
              </a:ext>
            </a:extLst>
          </p:cNvPr>
          <p:cNvSpPr txBox="1"/>
          <p:nvPr/>
        </p:nvSpPr>
        <p:spPr>
          <a:xfrm>
            <a:off x="4253451" y="4010674"/>
            <a:ext cx="1467254" cy="1257450"/>
          </a:xfrm>
          <a:prstGeom prst="rect">
            <a:avLst/>
          </a:prstGeom>
          <a:noFill/>
        </p:spPr>
        <p:txBody>
          <a:bodyPr wrap="none" rtlCol="0">
            <a:spAutoFit/>
          </a:bodyPr>
          <a:lstStyle/>
          <a:p>
            <a:pPr algn="ctr"/>
            <a:r>
              <a:rPr lang="en-US" sz="1050" dirty="0">
                <a:latin typeface="Helvetica" pitchFamily="2" charset="0"/>
              </a:rPr>
              <a:t>Robin</a:t>
            </a:r>
          </a:p>
          <a:p>
            <a:pPr algn="ctr"/>
            <a:r>
              <a:rPr lang="en-US" sz="1050" dirty="0">
                <a:latin typeface="Helvetica" pitchFamily="2" charset="0"/>
              </a:rPr>
              <a:t>Wilder</a:t>
            </a:r>
          </a:p>
          <a:p>
            <a:pPr algn="ctr"/>
            <a:r>
              <a:rPr lang="en-US" sz="1050" dirty="0">
                <a:latin typeface="Helvetica" pitchFamily="2" charset="0"/>
              </a:rPr>
              <a:t>(student)</a:t>
            </a:r>
          </a:p>
        </p:txBody>
      </p:sp>
      <p:sp>
        <p:nvSpPr>
          <p:cNvPr id="10" name="TextBox 9">
            <a:extLst>
              <a:ext uri="{FF2B5EF4-FFF2-40B4-BE49-F238E27FC236}">
                <a16:creationId xmlns:a16="http://schemas.microsoft.com/office/drawing/2014/main" id="{57EAAD62-571C-9389-7F5E-4698B2D4AABF}"/>
              </a:ext>
            </a:extLst>
          </p:cNvPr>
          <p:cNvSpPr txBox="1"/>
          <p:nvPr/>
        </p:nvSpPr>
        <p:spPr>
          <a:xfrm>
            <a:off x="6168806" y="3957274"/>
            <a:ext cx="1777988" cy="1257450"/>
          </a:xfrm>
          <a:prstGeom prst="rect">
            <a:avLst/>
          </a:prstGeom>
          <a:noFill/>
        </p:spPr>
        <p:txBody>
          <a:bodyPr wrap="square" rtlCol="0">
            <a:spAutoFit/>
          </a:bodyPr>
          <a:lstStyle/>
          <a:p>
            <a:pPr algn="ctr"/>
            <a:r>
              <a:rPr lang="en-US" sz="1050" dirty="0">
                <a:latin typeface="Helvetica" pitchFamily="2" charset="0"/>
              </a:rPr>
              <a:t>Jill</a:t>
            </a:r>
          </a:p>
          <a:p>
            <a:pPr algn="ctr"/>
            <a:r>
              <a:rPr lang="en-US" sz="1050" dirty="0">
                <a:latin typeface="Helvetica" pitchFamily="2" charset="0"/>
              </a:rPr>
              <a:t>Eisenhauer</a:t>
            </a:r>
          </a:p>
          <a:p>
            <a:pPr algn="ctr"/>
            <a:r>
              <a:rPr lang="en-US" sz="1050" dirty="0">
                <a:latin typeface="Helvetica" pitchFamily="2" charset="0"/>
              </a:rPr>
              <a:t>(student)</a:t>
            </a:r>
          </a:p>
        </p:txBody>
      </p:sp>
      <p:pic>
        <p:nvPicPr>
          <p:cNvPr id="11" name="Picture 2" descr="Robin Wilder (Bailey)">
            <a:extLst>
              <a:ext uri="{FF2B5EF4-FFF2-40B4-BE49-F238E27FC236}">
                <a16:creationId xmlns:a16="http://schemas.microsoft.com/office/drawing/2014/main" id="{1EFB3CEB-387C-0F27-A256-B3AD9585053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828" y="1958718"/>
            <a:ext cx="1737360" cy="191773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4" descr="Jillian (Jill) Eisenhauer">
            <a:extLst>
              <a:ext uri="{FF2B5EF4-FFF2-40B4-BE49-F238E27FC236}">
                <a16:creationId xmlns:a16="http://schemas.microsoft.com/office/drawing/2014/main" id="{196F3213-06B0-01A8-642C-576B6B83555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1770" y="1948054"/>
            <a:ext cx="1737360" cy="192024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2CCD9C2-BC7C-7AA3-2CC9-925C5EE61F2E}"/>
              </a:ext>
            </a:extLst>
          </p:cNvPr>
          <p:cNvPicPr>
            <a:picLocks/>
          </p:cNvPicPr>
          <p:nvPr/>
        </p:nvPicPr>
        <p:blipFill>
          <a:blip r:embed="rId6"/>
          <a:stretch>
            <a:fillRect/>
          </a:stretch>
        </p:blipFill>
        <p:spPr>
          <a:xfrm>
            <a:off x="10234738" y="1948055"/>
            <a:ext cx="1737360" cy="1920240"/>
          </a:xfrm>
          <a:prstGeom prst="rect">
            <a:avLst/>
          </a:prstGeom>
          <a:ln w="38100">
            <a:solidFill>
              <a:schemeClr val="accent1"/>
            </a:solidFill>
          </a:ln>
        </p:spPr>
      </p:pic>
      <p:sp>
        <p:nvSpPr>
          <p:cNvPr id="16" name="TextBox 15">
            <a:extLst>
              <a:ext uri="{FF2B5EF4-FFF2-40B4-BE49-F238E27FC236}">
                <a16:creationId xmlns:a16="http://schemas.microsoft.com/office/drawing/2014/main" id="{5C2CA1BD-4629-69A7-9D3C-63FC27A9F70A}"/>
              </a:ext>
            </a:extLst>
          </p:cNvPr>
          <p:cNvSpPr txBox="1"/>
          <p:nvPr/>
        </p:nvSpPr>
        <p:spPr>
          <a:xfrm>
            <a:off x="10245589" y="4148435"/>
            <a:ext cx="1523583" cy="415498"/>
          </a:xfrm>
          <a:prstGeom prst="rect">
            <a:avLst/>
          </a:prstGeom>
          <a:noFill/>
        </p:spPr>
        <p:txBody>
          <a:bodyPr wrap="square" rtlCol="0">
            <a:spAutoFit/>
          </a:bodyPr>
          <a:lstStyle/>
          <a:p>
            <a:pPr algn="ctr"/>
            <a:r>
              <a:rPr lang="en-US" sz="1050" dirty="0">
                <a:latin typeface="Helvetica" pitchFamily="2" charset="0"/>
              </a:rPr>
              <a:t>Vanessa Martinez</a:t>
            </a:r>
          </a:p>
          <a:p>
            <a:pPr algn="ctr"/>
            <a:r>
              <a:rPr lang="en-US" sz="1050" dirty="0">
                <a:latin typeface="Helvetica" pitchFamily="2" charset="0"/>
              </a:rPr>
              <a:t>(Admin Coord)</a:t>
            </a:r>
          </a:p>
        </p:txBody>
      </p:sp>
      <p:sp>
        <p:nvSpPr>
          <p:cNvPr id="18" name="TextBox 17">
            <a:extLst>
              <a:ext uri="{FF2B5EF4-FFF2-40B4-BE49-F238E27FC236}">
                <a16:creationId xmlns:a16="http://schemas.microsoft.com/office/drawing/2014/main" id="{382F111A-2863-B0DB-2FF2-94CB2D13B93F}"/>
              </a:ext>
            </a:extLst>
          </p:cNvPr>
          <p:cNvSpPr txBox="1"/>
          <p:nvPr/>
        </p:nvSpPr>
        <p:spPr>
          <a:xfrm>
            <a:off x="8651015" y="3870787"/>
            <a:ext cx="961423" cy="577081"/>
          </a:xfrm>
          <a:prstGeom prst="rect">
            <a:avLst/>
          </a:prstGeom>
          <a:noFill/>
        </p:spPr>
        <p:txBody>
          <a:bodyPr wrap="square" rtlCol="0">
            <a:spAutoFit/>
          </a:bodyPr>
          <a:lstStyle/>
          <a:p>
            <a:pPr algn="ctr"/>
            <a:r>
              <a:rPr lang="en-US" sz="1050" dirty="0">
                <a:latin typeface="Helvetica" pitchFamily="2" charset="0"/>
              </a:rPr>
              <a:t>Valerie Estela-Pro</a:t>
            </a:r>
          </a:p>
          <a:p>
            <a:pPr algn="ctr"/>
            <a:r>
              <a:rPr lang="en-US" sz="1050" dirty="0">
                <a:latin typeface="Helvetica" pitchFamily="2" charset="0"/>
              </a:rPr>
              <a:t>(postdoc)</a:t>
            </a:r>
          </a:p>
        </p:txBody>
      </p:sp>
      <p:pic>
        <p:nvPicPr>
          <p:cNvPr id="3" name="Picture 2">
            <a:extLst>
              <a:ext uri="{FF2B5EF4-FFF2-40B4-BE49-F238E27FC236}">
                <a16:creationId xmlns:a16="http://schemas.microsoft.com/office/drawing/2014/main" id="{75536C19-3594-4B4A-A0E5-71EB18887CD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186228" y="1948054"/>
            <a:ext cx="1737360" cy="1920240"/>
          </a:xfrm>
          <a:prstGeom prst="rect">
            <a:avLst/>
          </a:prstGeom>
          <a:ln w="38100">
            <a:solidFill>
              <a:schemeClr val="accent1"/>
            </a:solidFill>
          </a:ln>
        </p:spPr>
      </p:pic>
    </p:spTree>
    <p:extLst>
      <p:ext uri="{BB962C8B-B14F-4D97-AF65-F5344CB8AC3E}">
        <p14:creationId xmlns:p14="http://schemas.microsoft.com/office/powerpoint/2010/main" val="349374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3CF4-456A-9E49-8554-0BBCF6876320}"/>
              </a:ext>
            </a:extLst>
          </p:cNvPr>
          <p:cNvSpPr>
            <a:spLocks noGrp="1"/>
          </p:cNvSpPr>
          <p:nvPr>
            <p:ph type="title"/>
          </p:nvPr>
        </p:nvSpPr>
        <p:spPr>
          <a:xfrm>
            <a:off x="184056" y="261199"/>
            <a:ext cx="4163064" cy="923330"/>
          </a:xfrm>
        </p:spPr>
        <p:txBody>
          <a:bodyPr/>
          <a:lstStyle/>
          <a:p>
            <a:r>
              <a:rPr lang="en-US" dirty="0"/>
              <a:t>Feel free to reach out</a:t>
            </a:r>
          </a:p>
        </p:txBody>
      </p:sp>
      <p:sp>
        <p:nvSpPr>
          <p:cNvPr id="11" name="TextBox 10">
            <a:extLst>
              <a:ext uri="{FF2B5EF4-FFF2-40B4-BE49-F238E27FC236}">
                <a16:creationId xmlns:a16="http://schemas.microsoft.com/office/drawing/2014/main" id="{2660ACDC-E5C2-5749-A943-E96124DF254A}"/>
              </a:ext>
            </a:extLst>
          </p:cNvPr>
          <p:cNvSpPr txBox="1"/>
          <p:nvPr/>
        </p:nvSpPr>
        <p:spPr>
          <a:xfrm>
            <a:off x="2178844" y="4535440"/>
            <a:ext cx="824583" cy="215444"/>
          </a:xfrm>
          <a:prstGeom prst="rect">
            <a:avLst/>
          </a:prstGeom>
          <a:noFill/>
        </p:spPr>
        <p:txBody>
          <a:bodyPr wrap="square" rtlCol="0">
            <a:spAutoFit/>
          </a:bodyPr>
          <a:lstStyle/>
          <a:p>
            <a:pPr algn="ctr"/>
            <a:r>
              <a:rPr lang="en-US" sz="800" dirty="0">
                <a:latin typeface="Helvetica" pitchFamily="2" charset="0"/>
              </a:rPr>
              <a:t>G&amp;E</a:t>
            </a:r>
          </a:p>
        </p:txBody>
      </p:sp>
      <p:sp>
        <p:nvSpPr>
          <p:cNvPr id="12" name="TextBox 11">
            <a:extLst>
              <a:ext uri="{FF2B5EF4-FFF2-40B4-BE49-F238E27FC236}">
                <a16:creationId xmlns:a16="http://schemas.microsoft.com/office/drawing/2014/main" id="{1CE9CDDF-56F3-514A-AD8E-AF31D77D079E}"/>
              </a:ext>
            </a:extLst>
          </p:cNvPr>
          <p:cNvSpPr txBox="1"/>
          <p:nvPr/>
        </p:nvSpPr>
        <p:spPr>
          <a:xfrm>
            <a:off x="3173213" y="4535440"/>
            <a:ext cx="824583" cy="215444"/>
          </a:xfrm>
          <a:prstGeom prst="rect">
            <a:avLst/>
          </a:prstGeom>
          <a:noFill/>
        </p:spPr>
        <p:txBody>
          <a:bodyPr wrap="square" rtlCol="0">
            <a:spAutoFit/>
          </a:bodyPr>
          <a:lstStyle/>
          <a:p>
            <a:pPr algn="ctr"/>
            <a:r>
              <a:rPr lang="en-US" sz="800" dirty="0">
                <a:latin typeface="Helvetica" pitchFamily="2" charset="0"/>
              </a:rPr>
              <a:t>G&amp;E/NGG</a:t>
            </a:r>
          </a:p>
        </p:txBody>
      </p:sp>
      <p:sp>
        <p:nvSpPr>
          <p:cNvPr id="13" name="TextBox 12">
            <a:extLst>
              <a:ext uri="{FF2B5EF4-FFF2-40B4-BE49-F238E27FC236}">
                <a16:creationId xmlns:a16="http://schemas.microsoft.com/office/drawing/2014/main" id="{26422CC1-AC6F-C146-AC6E-357334EDE687}"/>
              </a:ext>
            </a:extLst>
          </p:cNvPr>
          <p:cNvSpPr txBox="1"/>
          <p:nvPr/>
        </p:nvSpPr>
        <p:spPr>
          <a:xfrm>
            <a:off x="1044404" y="5788336"/>
            <a:ext cx="1092362" cy="215444"/>
          </a:xfrm>
          <a:prstGeom prst="rect">
            <a:avLst/>
          </a:prstGeom>
          <a:noFill/>
        </p:spPr>
        <p:txBody>
          <a:bodyPr wrap="square" rtlCol="0">
            <a:spAutoFit/>
          </a:bodyPr>
          <a:lstStyle/>
          <a:p>
            <a:pPr algn="ctr"/>
            <a:r>
              <a:rPr lang="en-US" sz="800" dirty="0">
                <a:latin typeface="Helvetica" pitchFamily="2" charset="0"/>
              </a:rPr>
              <a:t>IGG/MVP</a:t>
            </a:r>
          </a:p>
        </p:txBody>
      </p:sp>
      <p:sp>
        <p:nvSpPr>
          <p:cNvPr id="14" name="TextBox 13">
            <a:extLst>
              <a:ext uri="{FF2B5EF4-FFF2-40B4-BE49-F238E27FC236}">
                <a16:creationId xmlns:a16="http://schemas.microsoft.com/office/drawing/2014/main" id="{4794A05F-A319-994A-86B3-421EE886D942}"/>
              </a:ext>
            </a:extLst>
          </p:cNvPr>
          <p:cNvSpPr txBox="1"/>
          <p:nvPr/>
        </p:nvSpPr>
        <p:spPr>
          <a:xfrm>
            <a:off x="2044954" y="5788336"/>
            <a:ext cx="1092362" cy="215444"/>
          </a:xfrm>
          <a:prstGeom prst="rect">
            <a:avLst/>
          </a:prstGeom>
          <a:noFill/>
        </p:spPr>
        <p:txBody>
          <a:bodyPr wrap="square" rtlCol="0">
            <a:spAutoFit/>
          </a:bodyPr>
          <a:lstStyle/>
          <a:p>
            <a:pPr algn="ctr"/>
            <a:r>
              <a:rPr lang="en-US" sz="800" dirty="0">
                <a:latin typeface="Helvetica" pitchFamily="2" charset="0"/>
              </a:rPr>
              <a:t>IGG/MVP</a:t>
            </a:r>
          </a:p>
        </p:txBody>
      </p:sp>
      <p:sp>
        <p:nvSpPr>
          <p:cNvPr id="15" name="TextBox 14">
            <a:extLst>
              <a:ext uri="{FF2B5EF4-FFF2-40B4-BE49-F238E27FC236}">
                <a16:creationId xmlns:a16="http://schemas.microsoft.com/office/drawing/2014/main" id="{EC34F87D-68B5-8F43-BA0B-EC976A2FFDB9}"/>
              </a:ext>
            </a:extLst>
          </p:cNvPr>
          <p:cNvSpPr txBox="1"/>
          <p:nvPr/>
        </p:nvSpPr>
        <p:spPr>
          <a:xfrm>
            <a:off x="3242468" y="5788336"/>
            <a:ext cx="686073" cy="215444"/>
          </a:xfrm>
          <a:prstGeom prst="rect">
            <a:avLst/>
          </a:prstGeom>
          <a:noFill/>
        </p:spPr>
        <p:txBody>
          <a:bodyPr wrap="square" rtlCol="0">
            <a:spAutoFit/>
          </a:bodyPr>
          <a:lstStyle/>
          <a:p>
            <a:pPr algn="ctr"/>
            <a:r>
              <a:rPr lang="en-US" sz="800" dirty="0">
                <a:latin typeface="Helvetica" pitchFamily="2" charset="0"/>
              </a:rPr>
              <a:t>MVP</a:t>
            </a:r>
          </a:p>
        </p:txBody>
      </p:sp>
      <p:sp>
        <p:nvSpPr>
          <p:cNvPr id="18" name="TextBox 17">
            <a:extLst>
              <a:ext uri="{FF2B5EF4-FFF2-40B4-BE49-F238E27FC236}">
                <a16:creationId xmlns:a16="http://schemas.microsoft.com/office/drawing/2014/main" id="{E98932CB-3BEA-B740-8D07-7F6B39A363D4}"/>
              </a:ext>
            </a:extLst>
          </p:cNvPr>
          <p:cNvSpPr txBox="1"/>
          <p:nvPr/>
        </p:nvSpPr>
        <p:spPr>
          <a:xfrm>
            <a:off x="249924" y="4535440"/>
            <a:ext cx="674531" cy="215444"/>
          </a:xfrm>
          <a:prstGeom prst="rect">
            <a:avLst/>
          </a:prstGeom>
          <a:noFill/>
        </p:spPr>
        <p:txBody>
          <a:bodyPr wrap="square" rtlCol="0">
            <a:spAutoFit/>
          </a:bodyPr>
          <a:lstStyle/>
          <a:p>
            <a:pPr algn="ctr"/>
            <a:r>
              <a:rPr lang="en-US" sz="800" dirty="0">
                <a:latin typeface="Helvetica" pitchFamily="2" charset="0"/>
              </a:rPr>
              <a:t>DSRB</a:t>
            </a:r>
          </a:p>
        </p:txBody>
      </p:sp>
      <p:sp>
        <p:nvSpPr>
          <p:cNvPr id="19" name="TextBox 18">
            <a:extLst>
              <a:ext uri="{FF2B5EF4-FFF2-40B4-BE49-F238E27FC236}">
                <a16:creationId xmlns:a16="http://schemas.microsoft.com/office/drawing/2014/main" id="{5A317454-A1E1-C74B-8A03-6ADA85A7D283}"/>
              </a:ext>
            </a:extLst>
          </p:cNvPr>
          <p:cNvSpPr txBox="1"/>
          <p:nvPr/>
        </p:nvSpPr>
        <p:spPr>
          <a:xfrm>
            <a:off x="1337469" y="4535440"/>
            <a:ext cx="506233" cy="215444"/>
          </a:xfrm>
          <a:prstGeom prst="rect">
            <a:avLst/>
          </a:prstGeom>
          <a:noFill/>
        </p:spPr>
        <p:txBody>
          <a:bodyPr wrap="square" rtlCol="0">
            <a:spAutoFit/>
          </a:bodyPr>
          <a:lstStyle/>
          <a:p>
            <a:pPr algn="ctr"/>
            <a:r>
              <a:rPr lang="en-US" sz="800" dirty="0">
                <a:latin typeface="Helvetica" pitchFamily="2" charset="0"/>
              </a:rPr>
              <a:t>GCB</a:t>
            </a:r>
          </a:p>
        </p:txBody>
      </p:sp>
      <p:pic>
        <p:nvPicPr>
          <p:cNvPr id="21" name="Picture 20">
            <a:extLst>
              <a:ext uri="{FF2B5EF4-FFF2-40B4-BE49-F238E27FC236}">
                <a16:creationId xmlns:a16="http://schemas.microsoft.com/office/drawing/2014/main" id="{FEA073A5-C87A-7842-8A5F-EF15AFFB49C1}"/>
              </a:ext>
            </a:extLst>
          </p:cNvPr>
          <p:cNvPicPr>
            <a:picLocks/>
          </p:cNvPicPr>
          <p:nvPr/>
        </p:nvPicPr>
        <p:blipFill>
          <a:blip r:embed="rId2"/>
          <a:stretch>
            <a:fillRect/>
          </a:stretch>
        </p:blipFill>
        <p:spPr>
          <a:xfrm>
            <a:off x="3132692" y="2266736"/>
            <a:ext cx="914400" cy="914400"/>
          </a:xfrm>
          <a:prstGeom prst="rect">
            <a:avLst/>
          </a:prstGeom>
          <a:ln w="38100">
            <a:solidFill>
              <a:srgbClr val="002060"/>
            </a:solidFill>
          </a:ln>
        </p:spPr>
      </p:pic>
      <p:pic>
        <p:nvPicPr>
          <p:cNvPr id="22" name="Picture 21">
            <a:extLst>
              <a:ext uri="{FF2B5EF4-FFF2-40B4-BE49-F238E27FC236}">
                <a16:creationId xmlns:a16="http://schemas.microsoft.com/office/drawing/2014/main" id="{EC1FDCDC-4F98-2B47-8C0E-977F737E111A}"/>
              </a:ext>
            </a:extLst>
          </p:cNvPr>
          <p:cNvPicPr>
            <a:picLocks/>
          </p:cNvPicPr>
          <p:nvPr/>
        </p:nvPicPr>
        <p:blipFill>
          <a:blip r:embed="rId3"/>
          <a:stretch>
            <a:fillRect/>
          </a:stretch>
        </p:blipFill>
        <p:spPr>
          <a:xfrm>
            <a:off x="5134494" y="2266736"/>
            <a:ext cx="914400" cy="914400"/>
          </a:xfrm>
          <a:prstGeom prst="rect">
            <a:avLst/>
          </a:prstGeom>
          <a:ln w="38100">
            <a:solidFill>
              <a:srgbClr val="002060"/>
            </a:solidFill>
          </a:ln>
        </p:spPr>
      </p:pic>
      <p:pic>
        <p:nvPicPr>
          <p:cNvPr id="23" name="Picture 22">
            <a:extLst>
              <a:ext uri="{FF2B5EF4-FFF2-40B4-BE49-F238E27FC236}">
                <a16:creationId xmlns:a16="http://schemas.microsoft.com/office/drawing/2014/main" id="{69859479-B9AF-824A-AF22-3548CC22F1C9}"/>
              </a:ext>
            </a:extLst>
          </p:cNvPr>
          <p:cNvPicPr>
            <a:picLocks/>
          </p:cNvPicPr>
          <p:nvPr/>
        </p:nvPicPr>
        <p:blipFill>
          <a:blip r:embed="rId4"/>
          <a:stretch>
            <a:fillRect/>
          </a:stretch>
        </p:blipFill>
        <p:spPr>
          <a:xfrm>
            <a:off x="3133310" y="4863758"/>
            <a:ext cx="914400" cy="914400"/>
          </a:xfrm>
          <a:prstGeom prst="rect">
            <a:avLst/>
          </a:prstGeom>
          <a:ln w="38100">
            <a:solidFill>
              <a:srgbClr val="002060"/>
            </a:solidFill>
          </a:ln>
        </p:spPr>
      </p:pic>
      <p:pic>
        <p:nvPicPr>
          <p:cNvPr id="24" name="Picture 23">
            <a:extLst>
              <a:ext uri="{FF2B5EF4-FFF2-40B4-BE49-F238E27FC236}">
                <a16:creationId xmlns:a16="http://schemas.microsoft.com/office/drawing/2014/main" id="{052B0649-F9BA-C340-A4DF-6A222486E860}"/>
              </a:ext>
            </a:extLst>
          </p:cNvPr>
          <p:cNvPicPr>
            <a:picLocks/>
          </p:cNvPicPr>
          <p:nvPr/>
        </p:nvPicPr>
        <p:blipFill>
          <a:blip r:embed="rId5"/>
          <a:stretch>
            <a:fillRect/>
          </a:stretch>
        </p:blipFill>
        <p:spPr>
          <a:xfrm>
            <a:off x="11139897" y="4863758"/>
            <a:ext cx="914400" cy="914400"/>
          </a:xfrm>
          <a:prstGeom prst="rect">
            <a:avLst/>
          </a:prstGeom>
          <a:ln w="38100">
            <a:solidFill>
              <a:srgbClr val="002060"/>
            </a:solidFill>
          </a:ln>
        </p:spPr>
      </p:pic>
      <p:pic>
        <p:nvPicPr>
          <p:cNvPr id="25" name="Picture 24">
            <a:extLst>
              <a:ext uri="{FF2B5EF4-FFF2-40B4-BE49-F238E27FC236}">
                <a16:creationId xmlns:a16="http://schemas.microsoft.com/office/drawing/2014/main" id="{7ACD446E-DA1F-0348-9A29-8C9C49D6C34D}"/>
              </a:ext>
            </a:extLst>
          </p:cNvPr>
          <p:cNvPicPr>
            <a:picLocks/>
          </p:cNvPicPr>
          <p:nvPr/>
        </p:nvPicPr>
        <p:blipFill>
          <a:blip r:embed="rId6"/>
          <a:stretch>
            <a:fillRect/>
          </a:stretch>
        </p:blipFill>
        <p:spPr>
          <a:xfrm>
            <a:off x="2132203" y="4863758"/>
            <a:ext cx="914400" cy="914400"/>
          </a:xfrm>
          <a:prstGeom prst="rect">
            <a:avLst/>
          </a:prstGeom>
          <a:ln w="38100">
            <a:solidFill>
              <a:srgbClr val="002060"/>
            </a:solidFill>
          </a:ln>
        </p:spPr>
      </p:pic>
      <p:pic>
        <p:nvPicPr>
          <p:cNvPr id="26" name="Picture 25">
            <a:extLst>
              <a:ext uri="{FF2B5EF4-FFF2-40B4-BE49-F238E27FC236}">
                <a16:creationId xmlns:a16="http://schemas.microsoft.com/office/drawing/2014/main" id="{6A891BE4-89E8-A34A-AD4A-96AF0BB9FFF8}"/>
              </a:ext>
            </a:extLst>
          </p:cNvPr>
          <p:cNvPicPr>
            <a:picLocks/>
          </p:cNvPicPr>
          <p:nvPr/>
        </p:nvPicPr>
        <p:blipFill>
          <a:blip r:embed="rId7"/>
          <a:stretch>
            <a:fillRect/>
          </a:stretch>
        </p:blipFill>
        <p:spPr>
          <a:xfrm>
            <a:off x="1131096" y="4863758"/>
            <a:ext cx="914400" cy="914400"/>
          </a:xfrm>
          <a:prstGeom prst="rect">
            <a:avLst/>
          </a:prstGeom>
          <a:ln w="38100">
            <a:solidFill>
              <a:srgbClr val="002060"/>
            </a:solidFill>
          </a:ln>
        </p:spPr>
      </p:pic>
      <p:pic>
        <p:nvPicPr>
          <p:cNvPr id="27" name="Picture 26">
            <a:extLst>
              <a:ext uri="{FF2B5EF4-FFF2-40B4-BE49-F238E27FC236}">
                <a16:creationId xmlns:a16="http://schemas.microsoft.com/office/drawing/2014/main" id="{BB04C186-3AD0-EF4E-A952-DFA7E58CF75A}"/>
              </a:ext>
            </a:extLst>
          </p:cNvPr>
          <p:cNvPicPr>
            <a:picLocks/>
          </p:cNvPicPr>
          <p:nvPr/>
        </p:nvPicPr>
        <p:blipFill>
          <a:blip r:embed="rId8"/>
          <a:stretch>
            <a:fillRect/>
          </a:stretch>
        </p:blipFill>
        <p:spPr>
          <a:xfrm>
            <a:off x="10138794" y="4863758"/>
            <a:ext cx="914400" cy="914400"/>
          </a:xfrm>
          <a:prstGeom prst="rect">
            <a:avLst/>
          </a:prstGeom>
          <a:ln w="38100">
            <a:solidFill>
              <a:srgbClr val="002060"/>
            </a:solidFill>
          </a:ln>
        </p:spPr>
      </p:pic>
      <p:pic>
        <p:nvPicPr>
          <p:cNvPr id="28" name="Picture 27">
            <a:extLst>
              <a:ext uri="{FF2B5EF4-FFF2-40B4-BE49-F238E27FC236}">
                <a16:creationId xmlns:a16="http://schemas.microsoft.com/office/drawing/2014/main" id="{28A84939-0420-FF45-B9FD-0BCF55379676}"/>
              </a:ext>
            </a:extLst>
          </p:cNvPr>
          <p:cNvPicPr>
            <a:picLocks/>
          </p:cNvPicPr>
          <p:nvPr/>
        </p:nvPicPr>
        <p:blipFill>
          <a:blip r:embed="rId9"/>
          <a:stretch>
            <a:fillRect/>
          </a:stretch>
        </p:blipFill>
        <p:spPr>
          <a:xfrm>
            <a:off x="11139897" y="3570028"/>
            <a:ext cx="914400" cy="914400"/>
          </a:xfrm>
          <a:prstGeom prst="rect">
            <a:avLst/>
          </a:prstGeom>
          <a:ln w="38100">
            <a:solidFill>
              <a:srgbClr val="002060"/>
            </a:solidFill>
          </a:ln>
        </p:spPr>
      </p:pic>
      <p:pic>
        <p:nvPicPr>
          <p:cNvPr id="31" name="Picture 30">
            <a:extLst>
              <a:ext uri="{FF2B5EF4-FFF2-40B4-BE49-F238E27FC236}">
                <a16:creationId xmlns:a16="http://schemas.microsoft.com/office/drawing/2014/main" id="{743F3290-FBE3-A642-9031-6607D12172DB}"/>
              </a:ext>
            </a:extLst>
          </p:cNvPr>
          <p:cNvPicPr>
            <a:picLocks/>
          </p:cNvPicPr>
          <p:nvPr/>
        </p:nvPicPr>
        <p:blipFill>
          <a:blip r:embed="rId10"/>
          <a:stretch>
            <a:fillRect/>
          </a:stretch>
        </p:blipFill>
        <p:spPr>
          <a:xfrm>
            <a:off x="3132692" y="3570028"/>
            <a:ext cx="914400" cy="914400"/>
          </a:xfrm>
          <a:prstGeom prst="rect">
            <a:avLst/>
          </a:prstGeom>
          <a:ln w="38100">
            <a:solidFill>
              <a:srgbClr val="002060"/>
            </a:solidFill>
          </a:ln>
        </p:spPr>
      </p:pic>
      <p:pic>
        <p:nvPicPr>
          <p:cNvPr id="32" name="Picture 31">
            <a:extLst>
              <a:ext uri="{FF2B5EF4-FFF2-40B4-BE49-F238E27FC236}">
                <a16:creationId xmlns:a16="http://schemas.microsoft.com/office/drawing/2014/main" id="{AF3E53AF-BBE7-C74D-9080-866FCE0F84DB}"/>
              </a:ext>
            </a:extLst>
          </p:cNvPr>
          <p:cNvPicPr>
            <a:picLocks/>
          </p:cNvPicPr>
          <p:nvPr/>
        </p:nvPicPr>
        <p:blipFill>
          <a:blip r:embed="rId11"/>
          <a:stretch>
            <a:fillRect/>
          </a:stretch>
        </p:blipFill>
        <p:spPr>
          <a:xfrm>
            <a:off x="2131791" y="2266736"/>
            <a:ext cx="914400" cy="914400"/>
          </a:xfrm>
          <a:prstGeom prst="rect">
            <a:avLst/>
          </a:prstGeom>
          <a:ln w="38100">
            <a:solidFill>
              <a:srgbClr val="002060"/>
            </a:solidFill>
          </a:ln>
        </p:spPr>
      </p:pic>
      <p:pic>
        <p:nvPicPr>
          <p:cNvPr id="33" name="Picture 32">
            <a:extLst>
              <a:ext uri="{FF2B5EF4-FFF2-40B4-BE49-F238E27FC236}">
                <a16:creationId xmlns:a16="http://schemas.microsoft.com/office/drawing/2014/main" id="{0D0E1BDA-8960-4248-98E0-3336180C905D}"/>
              </a:ext>
            </a:extLst>
          </p:cNvPr>
          <p:cNvPicPr>
            <a:picLocks/>
          </p:cNvPicPr>
          <p:nvPr/>
        </p:nvPicPr>
        <p:blipFill>
          <a:blip r:embed="rId12"/>
          <a:stretch>
            <a:fillRect/>
          </a:stretch>
        </p:blipFill>
        <p:spPr>
          <a:xfrm>
            <a:off x="129989" y="3570028"/>
            <a:ext cx="914400" cy="914400"/>
          </a:xfrm>
          <a:prstGeom prst="rect">
            <a:avLst/>
          </a:prstGeom>
          <a:ln w="38100">
            <a:solidFill>
              <a:srgbClr val="002060"/>
            </a:solidFill>
          </a:ln>
        </p:spPr>
      </p:pic>
      <p:pic>
        <p:nvPicPr>
          <p:cNvPr id="34" name="Picture 33">
            <a:extLst>
              <a:ext uri="{FF2B5EF4-FFF2-40B4-BE49-F238E27FC236}">
                <a16:creationId xmlns:a16="http://schemas.microsoft.com/office/drawing/2014/main" id="{83F01DF7-87E7-7045-B5AA-52EBAA0C8B31}"/>
              </a:ext>
            </a:extLst>
          </p:cNvPr>
          <p:cNvPicPr>
            <a:picLocks/>
          </p:cNvPicPr>
          <p:nvPr/>
        </p:nvPicPr>
        <p:blipFill>
          <a:blip r:embed="rId13"/>
          <a:stretch>
            <a:fillRect/>
          </a:stretch>
        </p:blipFill>
        <p:spPr>
          <a:xfrm>
            <a:off x="129989" y="4863758"/>
            <a:ext cx="914400" cy="914400"/>
          </a:xfrm>
          <a:prstGeom prst="rect">
            <a:avLst/>
          </a:prstGeom>
          <a:ln w="38100">
            <a:solidFill>
              <a:srgbClr val="002060"/>
            </a:solidFill>
          </a:ln>
        </p:spPr>
      </p:pic>
      <p:sp>
        <p:nvSpPr>
          <p:cNvPr id="35" name="TextBox 34">
            <a:extLst>
              <a:ext uri="{FF2B5EF4-FFF2-40B4-BE49-F238E27FC236}">
                <a16:creationId xmlns:a16="http://schemas.microsoft.com/office/drawing/2014/main" id="{7EA3D87D-D8B9-F942-AC7D-467F2E26FB23}"/>
              </a:ext>
            </a:extLst>
          </p:cNvPr>
          <p:cNvSpPr txBox="1"/>
          <p:nvPr/>
        </p:nvSpPr>
        <p:spPr>
          <a:xfrm>
            <a:off x="41008" y="5788336"/>
            <a:ext cx="1092362" cy="215444"/>
          </a:xfrm>
          <a:prstGeom prst="rect">
            <a:avLst/>
          </a:prstGeom>
          <a:noFill/>
        </p:spPr>
        <p:txBody>
          <a:bodyPr wrap="square" rtlCol="0">
            <a:spAutoFit/>
          </a:bodyPr>
          <a:lstStyle/>
          <a:p>
            <a:pPr algn="ctr"/>
            <a:r>
              <a:rPr lang="en-US" sz="800" dirty="0">
                <a:latin typeface="Helvetica" pitchFamily="2" charset="0"/>
              </a:rPr>
              <a:t>IGG/MVP</a:t>
            </a:r>
          </a:p>
        </p:txBody>
      </p:sp>
      <p:pic>
        <p:nvPicPr>
          <p:cNvPr id="36" name="Picture 35">
            <a:extLst>
              <a:ext uri="{FF2B5EF4-FFF2-40B4-BE49-F238E27FC236}">
                <a16:creationId xmlns:a16="http://schemas.microsoft.com/office/drawing/2014/main" id="{174ADB55-333A-0B45-B874-674CB51CC598}"/>
              </a:ext>
            </a:extLst>
          </p:cNvPr>
          <p:cNvPicPr>
            <a:picLocks/>
          </p:cNvPicPr>
          <p:nvPr/>
        </p:nvPicPr>
        <p:blipFill rotWithShape="1">
          <a:blip r:embed="rId14"/>
          <a:srcRect l="21361" r="19976"/>
          <a:stretch/>
        </p:blipFill>
        <p:spPr>
          <a:xfrm>
            <a:off x="129989" y="2266736"/>
            <a:ext cx="914400" cy="914400"/>
          </a:xfrm>
          <a:prstGeom prst="rect">
            <a:avLst/>
          </a:prstGeom>
          <a:ln w="38100">
            <a:solidFill>
              <a:srgbClr val="002060"/>
            </a:solidFill>
          </a:ln>
        </p:spPr>
      </p:pic>
      <p:pic>
        <p:nvPicPr>
          <p:cNvPr id="37" name="Picture 36">
            <a:extLst>
              <a:ext uri="{FF2B5EF4-FFF2-40B4-BE49-F238E27FC236}">
                <a16:creationId xmlns:a16="http://schemas.microsoft.com/office/drawing/2014/main" id="{B694BE37-7371-E342-B5E0-2127D8B3E13B}"/>
              </a:ext>
            </a:extLst>
          </p:cNvPr>
          <p:cNvPicPr>
            <a:picLocks/>
          </p:cNvPicPr>
          <p:nvPr/>
        </p:nvPicPr>
        <p:blipFill>
          <a:blip r:embed="rId15"/>
          <a:stretch>
            <a:fillRect/>
          </a:stretch>
        </p:blipFill>
        <p:spPr>
          <a:xfrm>
            <a:off x="1130890" y="2266736"/>
            <a:ext cx="914400" cy="914400"/>
          </a:xfrm>
          <a:prstGeom prst="rect">
            <a:avLst/>
          </a:prstGeom>
          <a:ln w="38100">
            <a:solidFill>
              <a:srgbClr val="002060"/>
            </a:solidFill>
          </a:ln>
        </p:spPr>
      </p:pic>
      <p:pic>
        <p:nvPicPr>
          <p:cNvPr id="38" name="Picture 37">
            <a:extLst>
              <a:ext uri="{FF2B5EF4-FFF2-40B4-BE49-F238E27FC236}">
                <a16:creationId xmlns:a16="http://schemas.microsoft.com/office/drawing/2014/main" id="{0F6BD368-6321-7C4C-9F8B-DB4633DE5DCF}"/>
              </a:ext>
            </a:extLst>
          </p:cNvPr>
          <p:cNvPicPr>
            <a:picLocks/>
          </p:cNvPicPr>
          <p:nvPr/>
        </p:nvPicPr>
        <p:blipFill>
          <a:blip r:embed="rId16"/>
          <a:stretch>
            <a:fillRect/>
          </a:stretch>
        </p:blipFill>
        <p:spPr>
          <a:xfrm>
            <a:off x="4133593" y="3570028"/>
            <a:ext cx="914400" cy="914400"/>
          </a:xfrm>
          <a:prstGeom prst="rect">
            <a:avLst/>
          </a:prstGeom>
          <a:ln w="38100">
            <a:solidFill>
              <a:srgbClr val="002060"/>
            </a:solidFill>
          </a:ln>
        </p:spPr>
      </p:pic>
      <p:pic>
        <p:nvPicPr>
          <p:cNvPr id="39" name="Picture 38">
            <a:extLst>
              <a:ext uri="{FF2B5EF4-FFF2-40B4-BE49-F238E27FC236}">
                <a16:creationId xmlns:a16="http://schemas.microsoft.com/office/drawing/2014/main" id="{2BFB2FD1-61D6-FF43-800F-75A01BBB2A51}"/>
              </a:ext>
            </a:extLst>
          </p:cNvPr>
          <p:cNvPicPr>
            <a:picLocks/>
          </p:cNvPicPr>
          <p:nvPr/>
        </p:nvPicPr>
        <p:blipFill>
          <a:blip r:embed="rId17"/>
          <a:stretch>
            <a:fillRect/>
          </a:stretch>
        </p:blipFill>
        <p:spPr>
          <a:xfrm>
            <a:off x="5134494" y="3570028"/>
            <a:ext cx="914400" cy="914400"/>
          </a:xfrm>
          <a:prstGeom prst="rect">
            <a:avLst/>
          </a:prstGeom>
          <a:ln w="38100">
            <a:solidFill>
              <a:srgbClr val="002060"/>
            </a:solidFill>
          </a:ln>
        </p:spPr>
      </p:pic>
      <p:pic>
        <p:nvPicPr>
          <p:cNvPr id="40" name="Picture 39">
            <a:extLst>
              <a:ext uri="{FF2B5EF4-FFF2-40B4-BE49-F238E27FC236}">
                <a16:creationId xmlns:a16="http://schemas.microsoft.com/office/drawing/2014/main" id="{0A0AB143-BADD-5241-ADB5-E8189F7FCD0E}"/>
              </a:ext>
            </a:extLst>
          </p:cNvPr>
          <p:cNvPicPr>
            <a:picLocks/>
          </p:cNvPicPr>
          <p:nvPr/>
        </p:nvPicPr>
        <p:blipFill>
          <a:blip r:embed="rId18"/>
          <a:stretch>
            <a:fillRect/>
          </a:stretch>
        </p:blipFill>
        <p:spPr>
          <a:xfrm>
            <a:off x="4133593" y="2266736"/>
            <a:ext cx="914400" cy="914400"/>
          </a:xfrm>
          <a:prstGeom prst="rect">
            <a:avLst/>
          </a:prstGeom>
          <a:ln w="38100">
            <a:solidFill>
              <a:srgbClr val="002060"/>
            </a:solidFill>
          </a:ln>
        </p:spPr>
      </p:pic>
      <p:pic>
        <p:nvPicPr>
          <p:cNvPr id="41" name="Picture 40">
            <a:extLst>
              <a:ext uri="{FF2B5EF4-FFF2-40B4-BE49-F238E27FC236}">
                <a16:creationId xmlns:a16="http://schemas.microsoft.com/office/drawing/2014/main" id="{6C89107B-BDC0-BA49-995E-921F8F62A737}"/>
              </a:ext>
            </a:extLst>
          </p:cNvPr>
          <p:cNvPicPr>
            <a:picLocks/>
          </p:cNvPicPr>
          <p:nvPr/>
        </p:nvPicPr>
        <p:blipFill>
          <a:blip r:embed="rId19"/>
          <a:stretch>
            <a:fillRect/>
          </a:stretch>
        </p:blipFill>
        <p:spPr>
          <a:xfrm>
            <a:off x="10138999" y="3570028"/>
            <a:ext cx="914400" cy="914400"/>
          </a:xfrm>
          <a:prstGeom prst="rect">
            <a:avLst/>
          </a:prstGeom>
          <a:ln w="38100">
            <a:solidFill>
              <a:srgbClr val="002060"/>
            </a:solidFill>
          </a:ln>
        </p:spPr>
      </p:pic>
      <p:sp>
        <p:nvSpPr>
          <p:cNvPr id="49" name="TextBox 48">
            <a:extLst>
              <a:ext uri="{FF2B5EF4-FFF2-40B4-BE49-F238E27FC236}">
                <a16:creationId xmlns:a16="http://schemas.microsoft.com/office/drawing/2014/main" id="{CCA769B5-C0BB-DB4E-A081-36755F5381F6}"/>
              </a:ext>
            </a:extLst>
          </p:cNvPr>
          <p:cNvSpPr txBox="1"/>
          <p:nvPr/>
        </p:nvSpPr>
        <p:spPr>
          <a:xfrm>
            <a:off x="4182621" y="4535440"/>
            <a:ext cx="806115" cy="215444"/>
          </a:xfrm>
          <a:prstGeom prst="rect">
            <a:avLst/>
          </a:prstGeom>
          <a:noFill/>
        </p:spPr>
        <p:txBody>
          <a:bodyPr wrap="square" rtlCol="0">
            <a:spAutoFit/>
          </a:bodyPr>
          <a:lstStyle/>
          <a:p>
            <a:pPr algn="ctr"/>
            <a:r>
              <a:rPr lang="en-US" sz="800" dirty="0">
                <a:latin typeface="Helvetica" pitchFamily="2" charset="0"/>
              </a:rPr>
              <a:t>GGEB</a:t>
            </a:r>
          </a:p>
        </p:txBody>
      </p:sp>
      <p:sp>
        <p:nvSpPr>
          <p:cNvPr id="50" name="TextBox 49">
            <a:extLst>
              <a:ext uri="{FF2B5EF4-FFF2-40B4-BE49-F238E27FC236}">
                <a16:creationId xmlns:a16="http://schemas.microsoft.com/office/drawing/2014/main" id="{A1909656-A4E6-2545-A0C9-6D9E0F27E7C2}"/>
              </a:ext>
            </a:extLst>
          </p:cNvPr>
          <p:cNvSpPr txBox="1"/>
          <p:nvPr/>
        </p:nvSpPr>
        <p:spPr>
          <a:xfrm>
            <a:off x="5148550" y="4535440"/>
            <a:ext cx="882292" cy="215444"/>
          </a:xfrm>
          <a:prstGeom prst="rect">
            <a:avLst/>
          </a:prstGeom>
          <a:noFill/>
        </p:spPr>
        <p:txBody>
          <a:bodyPr wrap="square" rtlCol="0">
            <a:spAutoFit/>
          </a:bodyPr>
          <a:lstStyle/>
          <a:p>
            <a:pPr algn="ctr"/>
            <a:r>
              <a:rPr lang="en-US" sz="800" dirty="0">
                <a:latin typeface="Helvetica" pitchFamily="2" charset="0"/>
              </a:rPr>
              <a:t>GGEB</a:t>
            </a:r>
          </a:p>
        </p:txBody>
      </p:sp>
      <p:sp>
        <p:nvSpPr>
          <p:cNvPr id="51" name="TextBox 50">
            <a:extLst>
              <a:ext uri="{FF2B5EF4-FFF2-40B4-BE49-F238E27FC236}">
                <a16:creationId xmlns:a16="http://schemas.microsoft.com/office/drawing/2014/main" id="{4A67AEF5-7751-B648-A71C-33FED7E8126C}"/>
              </a:ext>
            </a:extLst>
          </p:cNvPr>
          <p:cNvSpPr txBox="1"/>
          <p:nvPr/>
        </p:nvSpPr>
        <p:spPr>
          <a:xfrm>
            <a:off x="6242980" y="4535440"/>
            <a:ext cx="686073" cy="215444"/>
          </a:xfrm>
          <a:prstGeom prst="rect">
            <a:avLst/>
          </a:prstGeom>
          <a:noFill/>
        </p:spPr>
        <p:txBody>
          <a:bodyPr wrap="square" rtlCol="0">
            <a:spAutoFit/>
          </a:bodyPr>
          <a:lstStyle/>
          <a:p>
            <a:pPr algn="ctr"/>
            <a:r>
              <a:rPr lang="en-US" sz="800" dirty="0">
                <a:latin typeface="Helvetica" pitchFamily="2" charset="0"/>
              </a:rPr>
              <a:t>DSRB</a:t>
            </a:r>
          </a:p>
        </p:txBody>
      </p:sp>
      <p:sp>
        <p:nvSpPr>
          <p:cNvPr id="52" name="TextBox 51">
            <a:extLst>
              <a:ext uri="{FF2B5EF4-FFF2-40B4-BE49-F238E27FC236}">
                <a16:creationId xmlns:a16="http://schemas.microsoft.com/office/drawing/2014/main" id="{66F09AE0-2D5B-844C-A9ED-58055FBE1C03}"/>
              </a:ext>
            </a:extLst>
          </p:cNvPr>
          <p:cNvSpPr txBox="1"/>
          <p:nvPr/>
        </p:nvSpPr>
        <p:spPr>
          <a:xfrm>
            <a:off x="9183306" y="4535440"/>
            <a:ext cx="824583" cy="215444"/>
          </a:xfrm>
          <a:prstGeom prst="rect">
            <a:avLst/>
          </a:prstGeom>
          <a:noFill/>
        </p:spPr>
        <p:txBody>
          <a:bodyPr wrap="square" rtlCol="0">
            <a:spAutoFit/>
          </a:bodyPr>
          <a:lstStyle/>
          <a:p>
            <a:pPr algn="ctr"/>
            <a:r>
              <a:rPr lang="en-US" sz="800" dirty="0">
                <a:latin typeface="Helvetica" pitchFamily="2" charset="0"/>
              </a:rPr>
              <a:t>GGEB</a:t>
            </a:r>
          </a:p>
        </p:txBody>
      </p:sp>
      <p:sp>
        <p:nvSpPr>
          <p:cNvPr id="53" name="TextBox 52">
            <a:extLst>
              <a:ext uri="{FF2B5EF4-FFF2-40B4-BE49-F238E27FC236}">
                <a16:creationId xmlns:a16="http://schemas.microsoft.com/office/drawing/2014/main" id="{A91639DA-F74F-D749-B532-4039DB97D132}"/>
              </a:ext>
            </a:extLst>
          </p:cNvPr>
          <p:cNvSpPr txBox="1"/>
          <p:nvPr/>
        </p:nvSpPr>
        <p:spPr>
          <a:xfrm>
            <a:off x="4254184" y="5788336"/>
            <a:ext cx="662989" cy="215444"/>
          </a:xfrm>
          <a:prstGeom prst="rect">
            <a:avLst/>
          </a:prstGeom>
          <a:noFill/>
        </p:spPr>
        <p:txBody>
          <a:bodyPr wrap="square" rtlCol="0">
            <a:spAutoFit/>
          </a:bodyPr>
          <a:lstStyle/>
          <a:p>
            <a:pPr algn="ctr"/>
            <a:r>
              <a:rPr lang="en-US" sz="800" dirty="0">
                <a:latin typeface="Helvetica" pitchFamily="2" charset="0"/>
              </a:rPr>
              <a:t>GTV</a:t>
            </a:r>
          </a:p>
        </p:txBody>
      </p:sp>
      <p:sp>
        <p:nvSpPr>
          <p:cNvPr id="54" name="TextBox 53">
            <a:extLst>
              <a:ext uri="{FF2B5EF4-FFF2-40B4-BE49-F238E27FC236}">
                <a16:creationId xmlns:a16="http://schemas.microsoft.com/office/drawing/2014/main" id="{2A657C5B-B89E-D140-AEB0-D3532E8A789D}"/>
              </a:ext>
            </a:extLst>
          </p:cNvPr>
          <p:cNvSpPr txBox="1"/>
          <p:nvPr/>
        </p:nvSpPr>
        <p:spPr>
          <a:xfrm>
            <a:off x="5258202" y="5788336"/>
            <a:ext cx="662989" cy="215444"/>
          </a:xfrm>
          <a:prstGeom prst="rect">
            <a:avLst/>
          </a:prstGeom>
          <a:noFill/>
        </p:spPr>
        <p:txBody>
          <a:bodyPr wrap="square" rtlCol="0">
            <a:spAutoFit/>
          </a:bodyPr>
          <a:lstStyle/>
          <a:p>
            <a:pPr algn="ctr"/>
            <a:r>
              <a:rPr lang="en-US" sz="800" dirty="0">
                <a:latin typeface="Helvetica" pitchFamily="2" charset="0"/>
              </a:rPr>
              <a:t>GTV</a:t>
            </a:r>
          </a:p>
        </p:txBody>
      </p:sp>
      <p:sp>
        <p:nvSpPr>
          <p:cNvPr id="55" name="TextBox 54">
            <a:extLst>
              <a:ext uri="{FF2B5EF4-FFF2-40B4-BE49-F238E27FC236}">
                <a16:creationId xmlns:a16="http://schemas.microsoft.com/office/drawing/2014/main" id="{D9D851D3-8529-374D-87F2-A2906C92C2E2}"/>
              </a:ext>
            </a:extLst>
          </p:cNvPr>
          <p:cNvSpPr txBox="1"/>
          <p:nvPr/>
        </p:nvSpPr>
        <p:spPr>
          <a:xfrm>
            <a:off x="6238362" y="5788336"/>
            <a:ext cx="695308" cy="215444"/>
          </a:xfrm>
          <a:prstGeom prst="rect">
            <a:avLst/>
          </a:prstGeom>
          <a:noFill/>
        </p:spPr>
        <p:txBody>
          <a:bodyPr wrap="square" rtlCol="0">
            <a:spAutoFit/>
          </a:bodyPr>
          <a:lstStyle/>
          <a:p>
            <a:pPr algn="ctr"/>
            <a:r>
              <a:rPr lang="en-US" sz="800" dirty="0">
                <a:latin typeface="Helvetica" pitchFamily="2" charset="0"/>
              </a:rPr>
              <a:t>IGG</a:t>
            </a:r>
          </a:p>
        </p:txBody>
      </p:sp>
      <p:sp>
        <p:nvSpPr>
          <p:cNvPr id="56" name="TextBox 55">
            <a:extLst>
              <a:ext uri="{FF2B5EF4-FFF2-40B4-BE49-F238E27FC236}">
                <a16:creationId xmlns:a16="http://schemas.microsoft.com/office/drawing/2014/main" id="{6C3BC531-8A49-F143-85FE-AFD9DA3E7D52}"/>
              </a:ext>
            </a:extLst>
          </p:cNvPr>
          <p:cNvSpPr txBox="1"/>
          <p:nvPr/>
        </p:nvSpPr>
        <p:spPr>
          <a:xfrm>
            <a:off x="7278924" y="5788336"/>
            <a:ext cx="619128" cy="215444"/>
          </a:xfrm>
          <a:prstGeom prst="rect">
            <a:avLst/>
          </a:prstGeom>
          <a:noFill/>
        </p:spPr>
        <p:txBody>
          <a:bodyPr wrap="square" rtlCol="0">
            <a:spAutoFit/>
          </a:bodyPr>
          <a:lstStyle/>
          <a:p>
            <a:pPr algn="ctr"/>
            <a:r>
              <a:rPr lang="en-US" sz="800" dirty="0">
                <a:latin typeface="Helvetica" pitchFamily="2" charset="0"/>
              </a:rPr>
              <a:t>IGG</a:t>
            </a:r>
          </a:p>
        </p:txBody>
      </p:sp>
      <p:sp>
        <p:nvSpPr>
          <p:cNvPr id="58" name="TextBox 57">
            <a:extLst>
              <a:ext uri="{FF2B5EF4-FFF2-40B4-BE49-F238E27FC236}">
                <a16:creationId xmlns:a16="http://schemas.microsoft.com/office/drawing/2014/main" id="{4D073C12-0BE9-0E48-B600-94B74CBC851C}"/>
              </a:ext>
            </a:extLst>
          </p:cNvPr>
          <p:cNvSpPr txBox="1"/>
          <p:nvPr/>
        </p:nvSpPr>
        <p:spPr>
          <a:xfrm>
            <a:off x="7251223" y="4535440"/>
            <a:ext cx="674531" cy="215444"/>
          </a:xfrm>
          <a:prstGeom prst="rect">
            <a:avLst/>
          </a:prstGeom>
          <a:noFill/>
        </p:spPr>
        <p:txBody>
          <a:bodyPr wrap="square" rtlCol="0">
            <a:spAutoFit/>
          </a:bodyPr>
          <a:lstStyle/>
          <a:p>
            <a:pPr algn="ctr"/>
            <a:r>
              <a:rPr lang="en-US" sz="800" dirty="0">
                <a:latin typeface="Helvetica" pitchFamily="2" charset="0"/>
              </a:rPr>
              <a:t>DSRB</a:t>
            </a:r>
          </a:p>
        </p:txBody>
      </p:sp>
      <p:sp>
        <p:nvSpPr>
          <p:cNvPr id="59" name="TextBox 58">
            <a:extLst>
              <a:ext uri="{FF2B5EF4-FFF2-40B4-BE49-F238E27FC236}">
                <a16:creationId xmlns:a16="http://schemas.microsoft.com/office/drawing/2014/main" id="{39D701CB-07C9-AF49-B20B-BFCC0C6AA419}"/>
              </a:ext>
            </a:extLst>
          </p:cNvPr>
          <p:cNvSpPr txBox="1"/>
          <p:nvPr/>
        </p:nvSpPr>
        <p:spPr>
          <a:xfrm>
            <a:off x="8187244" y="4535440"/>
            <a:ext cx="795665" cy="215444"/>
          </a:xfrm>
          <a:prstGeom prst="rect">
            <a:avLst/>
          </a:prstGeom>
          <a:noFill/>
        </p:spPr>
        <p:txBody>
          <a:bodyPr wrap="square" rtlCol="0">
            <a:spAutoFit/>
          </a:bodyPr>
          <a:lstStyle/>
          <a:p>
            <a:pPr algn="ctr"/>
            <a:r>
              <a:rPr lang="en-US" sz="800" dirty="0">
                <a:latin typeface="Helvetica" pitchFamily="2" charset="0"/>
              </a:rPr>
              <a:t>G&amp;E</a:t>
            </a:r>
          </a:p>
        </p:txBody>
      </p:sp>
      <p:pic>
        <p:nvPicPr>
          <p:cNvPr id="62" name="Picture 61">
            <a:extLst>
              <a:ext uri="{FF2B5EF4-FFF2-40B4-BE49-F238E27FC236}">
                <a16:creationId xmlns:a16="http://schemas.microsoft.com/office/drawing/2014/main" id="{C00AA908-6DE2-9747-94C9-7D7E16C44FBA}"/>
              </a:ext>
            </a:extLst>
          </p:cNvPr>
          <p:cNvPicPr>
            <a:picLocks/>
          </p:cNvPicPr>
          <p:nvPr/>
        </p:nvPicPr>
        <p:blipFill>
          <a:blip r:embed="rId20"/>
          <a:stretch>
            <a:fillRect/>
          </a:stretch>
        </p:blipFill>
        <p:spPr>
          <a:xfrm>
            <a:off x="4134417" y="4863758"/>
            <a:ext cx="914400" cy="914400"/>
          </a:xfrm>
          <a:prstGeom prst="rect">
            <a:avLst/>
          </a:prstGeom>
          <a:ln w="38100">
            <a:solidFill>
              <a:srgbClr val="002060"/>
            </a:solidFill>
          </a:ln>
        </p:spPr>
      </p:pic>
      <p:pic>
        <p:nvPicPr>
          <p:cNvPr id="63" name="Picture 62">
            <a:extLst>
              <a:ext uri="{FF2B5EF4-FFF2-40B4-BE49-F238E27FC236}">
                <a16:creationId xmlns:a16="http://schemas.microsoft.com/office/drawing/2014/main" id="{4927EACB-AE13-434E-8978-6A79F30339ED}"/>
              </a:ext>
            </a:extLst>
          </p:cNvPr>
          <p:cNvPicPr>
            <a:picLocks/>
          </p:cNvPicPr>
          <p:nvPr/>
        </p:nvPicPr>
        <p:blipFill>
          <a:blip r:embed="rId21"/>
          <a:stretch>
            <a:fillRect/>
          </a:stretch>
        </p:blipFill>
        <p:spPr>
          <a:xfrm>
            <a:off x="11139897" y="2266736"/>
            <a:ext cx="914400" cy="914400"/>
          </a:xfrm>
          <a:prstGeom prst="rect">
            <a:avLst/>
          </a:prstGeom>
          <a:ln w="38100">
            <a:solidFill>
              <a:srgbClr val="002060"/>
            </a:solidFill>
          </a:ln>
        </p:spPr>
      </p:pic>
      <p:pic>
        <p:nvPicPr>
          <p:cNvPr id="64" name="Picture 63">
            <a:extLst>
              <a:ext uri="{FF2B5EF4-FFF2-40B4-BE49-F238E27FC236}">
                <a16:creationId xmlns:a16="http://schemas.microsoft.com/office/drawing/2014/main" id="{12D84508-BDA2-5742-88E6-344DF60B360F}"/>
              </a:ext>
            </a:extLst>
          </p:cNvPr>
          <p:cNvPicPr>
            <a:picLocks/>
          </p:cNvPicPr>
          <p:nvPr/>
        </p:nvPicPr>
        <p:blipFill rotWithShape="1">
          <a:blip r:embed="rId22"/>
          <a:srcRect t="23643" r="70995" b="52007"/>
          <a:stretch/>
        </p:blipFill>
        <p:spPr>
          <a:xfrm>
            <a:off x="9137687" y="4863758"/>
            <a:ext cx="914400" cy="914400"/>
          </a:xfrm>
          <a:prstGeom prst="rect">
            <a:avLst/>
          </a:prstGeom>
          <a:ln w="38100">
            <a:solidFill>
              <a:srgbClr val="002060"/>
            </a:solidFill>
          </a:ln>
        </p:spPr>
      </p:pic>
      <p:pic>
        <p:nvPicPr>
          <p:cNvPr id="65" name="Picture 64">
            <a:extLst>
              <a:ext uri="{FF2B5EF4-FFF2-40B4-BE49-F238E27FC236}">
                <a16:creationId xmlns:a16="http://schemas.microsoft.com/office/drawing/2014/main" id="{0E855DDB-5611-FB43-8153-A284777C53FA}"/>
              </a:ext>
            </a:extLst>
          </p:cNvPr>
          <p:cNvPicPr>
            <a:picLocks/>
          </p:cNvPicPr>
          <p:nvPr/>
        </p:nvPicPr>
        <p:blipFill>
          <a:blip r:embed="rId23"/>
          <a:stretch>
            <a:fillRect/>
          </a:stretch>
        </p:blipFill>
        <p:spPr>
          <a:xfrm>
            <a:off x="5135524" y="4863758"/>
            <a:ext cx="914400" cy="914400"/>
          </a:xfrm>
          <a:prstGeom prst="rect">
            <a:avLst/>
          </a:prstGeom>
          <a:ln w="38100">
            <a:solidFill>
              <a:srgbClr val="002060"/>
            </a:solidFill>
          </a:ln>
        </p:spPr>
      </p:pic>
      <p:pic>
        <p:nvPicPr>
          <p:cNvPr id="66" name="Picture 65">
            <a:extLst>
              <a:ext uri="{FF2B5EF4-FFF2-40B4-BE49-F238E27FC236}">
                <a16:creationId xmlns:a16="http://schemas.microsoft.com/office/drawing/2014/main" id="{E7F2DA6C-6D49-DE4C-9A6D-96657A96231A}"/>
              </a:ext>
            </a:extLst>
          </p:cNvPr>
          <p:cNvPicPr>
            <a:picLocks/>
          </p:cNvPicPr>
          <p:nvPr/>
        </p:nvPicPr>
        <p:blipFill>
          <a:blip r:embed="rId24"/>
          <a:stretch>
            <a:fillRect/>
          </a:stretch>
        </p:blipFill>
        <p:spPr>
          <a:xfrm>
            <a:off x="129989" y="1093501"/>
            <a:ext cx="914400" cy="916299"/>
          </a:xfrm>
          <a:prstGeom prst="rect">
            <a:avLst/>
          </a:prstGeom>
          <a:ln w="38100">
            <a:solidFill>
              <a:schemeClr val="tx1"/>
            </a:solidFill>
          </a:ln>
        </p:spPr>
      </p:pic>
      <p:pic>
        <p:nvPicPr>
          <p:cNvPr id="67" name="Picture 66">
            <a:extLst>
              <a:ext uri="{FF2B5EF4-FFF2-40B4-BE49-F238E27FC236}">
                <a16:creationId xmlns:a16="http://schemas.microsoft.com/office/drawing/2014/main" id="{FE88718A-F07B-5D44-A8E7-B2D9A86D0596}"/>
              </a:ext>
            </a:extLst>
          </p:cNvPr>
          <p:cNvPicPr>
            <a:picLocks/>
          </p:cNvPicPr>
          <p:nvPr/>
        </p:nvPicPr>
        <p:blipFill>
          <a:blip r:embed="rId25"/>
          <a:stretch>
            <a:fillRect/>
          </a:stretch>
        </p:blipFill>
        <p:spPr>
          <a:xfrm>
            <a:off x="8137197" y="2266736"/>
            <a:ext cx="914400" cy="914400"/>
          </a:xfrm>
          <a:prstGeom prst="rect">
            <a:avLst/>
          </a:prstGeom>
          <a:ln w="38100">
            <a:solidFill>
              <a:srgbClr val="002060"/>
            </a:solidFill>
          </a:ln>
        </p:spPr>
      </p:pic>
      <p:pic>
        <p:nvPicPr>
          <p:cNvPr id="68" name="Picture 67">
            <a:extLst>
              <a:ext uri="{FF2B5EF4-FFF2-40B4-BE49-F238E27FC236}">
                <a16:creationId xmlns:a16="http://schemas.microsoft.com/office/drawing/2014/main" id="{00DD90A7-C28F-6F44-BB4C-923208D8D65D}"/>
              </a:ext>
            </a:extLst>
          </p:cNvPr>
          <p:cNvPicPr>
            <a:picLocks/>
          </p:cNvPicPr>
          <p:nvPr/>
        </p:nvPicPr>
        <p:blipFill>
          <a:blip r:embed="rId26"/>
          <a:stretch>
            <a:fillRect/>
          </a:stretch>
        </p:blipFill>
        <p:spPr>
          <a:xfrm>
            <a:off x="6135395" y="3570028"/>
            <a:ext cx="914400" cy="914400"/>
          </a:xfrm>
          <a:prstGeom prst="rect">
            <a:avLst/>
          </a:prstGeom>
          <a:ln w="38100">
            <a:solidFill>
              <a:srgbClr val="002060"/>
            </a:solidFill>
          </a:ln>
        </p:spPr>
      </p:pic>
      <p:pic>
        <p:nvPicPr>
          <p:cNvPr id="69" name="Picture 68">
            <a:extLst>
              <a:ext uri="{FF2B5EF4-FFF2-40B4-BE49-F238E27FC236}">
                <a16:creationId xmlns:a16="http://schemas.microsoft.com/office/drawing/2014/main" id="{E8334936-E9CC-0849-9C05-0B2055FB6C71}"/>
              </a:ext>
            </a:extLst>
          </p:cNvPr>
          <p:cNvPicPr>
            <a:picLocks/>
          </p:cNvPicPr>
          <p:nvPr/>
        </p:nvPicPr>
        <p:blipFill>
          <a:blip r:embed="rId27"/>
          <a:stretch>
            <a:fillRect/>
          </a:stretch>
        </p:blipFill>
        <p:spPr>
          <a:xfrm>
            <a:off x="1133385" y="1093501"/>
            <a:ext cx="914400" cy="916299"/>
          </a:xfrm>
          <a:prstGeom prst="rect">
            <a:avLst/>
          </a:prstGeom>
          <a:ln w="38100">
            <a:solidFill>
              <a:srgbClr val="002060"/>
            </a:solidFill>
          </a:ln>
        </p:spPr>
      </p:pic>
      <p:pic>
        <p:nvPicPr>
          <p:cNvPr id="71" name="Picture 70">
            <a:extLst>
              <a:ext uri="{FF2B5EF4-FFF2-40B4-BE49-F238E27FC236}">
                <a16:creationId xmlns:a16="http://schemas.microsoft.com/office/drawing/2014/main" id="{F8A9FF0F-4F52-AA49-9169-B91A13F04FB6}"/>
              </a:ext>
            </a:extLst>
          </p:cNvPr>
          <p:cNvPicPr>
            <a:picLocks/>
          </p:cNvPicPr>
          <p:nvPr/>
        </p:nvPicPr>
        <p:blipFill>
          <a:blip r:embed="rId28"/>
          <a:stretch>
            <a:fillRect/>
          </a:stretch>
        </p:blipFill>
        <p:spPr>
          <a:xfrm>
            <a:off x="7136296" y="2266736"/>
            <a:ext cx="914400" cy="914400"/>
          </a:xfrm>
          <a:prstGeom prst="rect">
            <a:avLst/>
          </a:prstGeom>
          <a:ln w="38100">
            <a:solidFill>
              <a:srgbClr val="002060"/>
            </a:solidFill>
          </a:ln>
        </p:spPr>
      </p:pic>
      <p:pic>
        <p:nvPicPr>
          <p:cNvPr id="72" name="Picture 71">
            <a:extLst>
              <a:ext uri="{FF2B5EF4-FFF2-40B4-BE49-F238E27FC236}">
                <a16:creationId xmlns:a16="http://schemas.microsoft.com/office/drawing/2014/main" id="{DB1BE827-67C8-0448-B83F-B6AE776F4ECE}"/>
              </a:ext>
            </a:extLst>
          </p:cNvPr>
          <p:cNvPicPr>
            <a:picLocks/>
          </p:cNvPicPr>
          <p:nvPr/>
        </p:nvPicPr>
        <p:blipFill>
          <a:blip r:embed="rId29"/>
          <a:stretch>
            <a:fillRect/>
          </a:stretch>
        </p:blipFill>
        <p:spPr>
          <a:xfrm>
            <a:off x="2133935" y="1095090"/>
            <a:ext cx="914400" cy="913120"/>
          </a:xfrm>
          <a:prstGeom prst="rect">
            <a:avLst/>
          </a:prstGeom>
          <a:ln w="38100">
            <a:solidFill>
              <a:srgbClr val="002060"/>
            </a:solidFill>
          </a:ln>
        </p:spPr>
      </p:pic>
      <p:pic>
        <p:nvPicPr>
          <p:cNvPr id="74" name="Picture 73">
            <a:extLst>
              <a:ext uri="{FF2B5EF4-FFF2-40B4-BE49-F238E27FC236}">
                <a16:creationId xmlns:a16="http://schemas.microsoft.com/office/drawing/2014/main" id="{3877CF77-6918-3946-9CF8-293F303B169B}"/>
              </a:ext>
            </a:extLst>
          </p:cNvPr>
          <p:cNvPicPr>
            <a:picLocks/>
          </p:cNvPicPr>
          <p:nvPr/>
        </p:nvPicPr>
        <p:blipFill>
          <a:blip r:embed="rId30"/>
          <a:stretch>
            <a:fillRect/>
          </a:stretch>
        </p:blipFill>
        <p:spPr>
          <a:xfrm>
            <a:off x="6135395" y="2266736"/>
            <a:ext cx="914400" cy="914400"/>
          </a:xfrm>
          <a:prstGeom prst="rect">
            <a:avLst/>
          </a:prstGeom>
          <a:ln w="38100">
            <a:solidFill>
              <a:srgbClr val="002060"/>
            </a:solidFill>
          </a:ln>
        </p:spPr>
      </p:pic>
      <p:pic>
        <p:nvPicPr>
          <p:cNvPr id="75" name="Picture 74">
            <a:extLst>
              <a:ext uri="{FF2B5EF4-FFF2-40B4-BE49-F238E27FC236}">
                <a16:creationId xmlns:a16="http://schemas.microsoft.com/office/drawing/2014/main" id="{848DF80B-7F8C-524B-96B0-058A3ECA4DEC}"/>
              </a:ext>
            </a:extLst>
          </p:cNvPr>
          <p:cNvPicPr>
            <a:picLocks/>
          </p:cNvPicPr>
          <p:nvPr/>
        </p:nvPicPr>
        <p:blipFill>
          <a:blip r:embed="rId31"/>
          <a:stretch>
            <a:fillRect/>
          </a:stretch>
        </p:blipFill>
        <p:spPr>
          <a:xfrm>
            <a:off x="7136296" y="3570028"/>
            <a:ext cx="914400" cy="914400"/>
          </a:xfrm>
          <a:prstGeom prst="rect">
            <a:avLst/>
          </a:prstGeom>
          <a:ln w="38100">
            <a:solidFill>
              <a:srgbClr val="002060"/>
            </a:solidFill>
          </a:ln>
        </p:spPr>
      </p:pic>
      <p:pic>
        <p:nvPicPr>
          <p:cNvPr id="76" name="Picture 75">
            <a:extLst>
              <a:ext uri="{FF2B5EF4-FFF2-40B4-BE49-F238E27FC236}">
                <a16:creationId xmlns:a16="http://schemas.microsoft.com/office/drawing/2014/main" id="{F396DE90-C1FE-D445-9007-FC306CCA9AF5}"/>
              </a:ext>
            </a:extLst>
          </p:cNvPr>
          <p:cNvPicPr>
            <a:picLocks/>
          </p:cNvPicPr>
          <p:nvPr/>
        </p:nvPicPr>
        <p:blipFill>
          <a:blip r:embed="rId32"/>
          <a:stretch>
            <a:fillRect/>
          </a:stretch>
        </p:blipFill>
        <p:spPr>
          <a:xfrm>
            <a:off x="3128304" y="1093501"/>
            <a:ext cx="914400" cy="916299"/>
          </a:xfrm>
          <a:prstGeom prst="rect">
            <a:avLst/>
          </a:prstGeom>
          <a:ln w="38100">
            <a:solidFill>
              <a:srgbClr val="002060"/>
            </a:solidFill>
          </a:ln>
        </p:spPr>
      </p:pic>
      <p:sp>
        <p:nvSpPr>
          <p:cNvPr id="77" name="TextBox 76">
            <a:extLst>
              <a:ext uri="{FF2B5EF4-FFF2-40B4-BE49-F238E27FC236}">
                <a16:creationId xmlns:a16="http://schemas.microsoft.com/office/drawing/2014/main" id="{A57E1B7C-C111-2A4A-B928-5D7E4F454EB1}"/>
              </a:ext>
            </a:extLst>
          </p:cNvPr>
          <p:cNvSpPr txBox="1"/>
          <p:nvPr/>
        </p:nvSpPr>
        <p:spPr>
          <a:xfrm>
            <a:off x="8275512" y="5788336"/>
            <a:ext cx="619128" cy="215444"/>
          </a:xfrm>
          <a:prstGeom prst="rect">
            <a:avLst/>
          </a:prstGeom>
          <a:noFill/>
        </p:spPr>
        <p:txBody>
          <a:bodyPr wrap="square" rtlCol="0">
            <a:spAutoFit/>
          </a:bodyPr>
          <a:lstStyle/>
          <a:p>
            <a:pPr algn="ctr"/>
            <a:r>
              <a:rPr lang="en-US" sz="800" dirty="0">
                <a:latin typeface="Helvetica" pitchFamily="2" charset="0"/>
              </a:rPr>
              <a:t>IGG</a:t>
            </a:r>
          </a:p>
        </p:txBody>
      </p:sp>
      <p:pic>
        <p:nvPicPr>
          <p:cNvPr id="78" name="Picture 77">
            <a:extLst>
              <a:ext uri="{FF2B5EF4-FFF2-40B4-BE49-F238E27FC236}">
                <a16:creationId xmlns:a16="http://schemas.microsoft.com/office/drawing/2014/main" id="{B83029F0-2172-0E44-B411-D78B8534EB6F}"/>
              </a:ext>
            </a:extLst>
          </p:cNvPr>
          <p:cNvPicPr>
            <a:picLocks/>
          </p:cNvPicPr>
          <p:nvPr/>
        </p:nvPicPr>
        <p:blipFill>
          <a:blip r:embed="rId33"/>
          <a:stretch>
            <a:fillRect/>
          </a:stretch>
        </p:blipFill>
        <p:spPr>
          <a:xfrm>
            <a:off x="6136631" y="4863758"/>
            <a:ext cx="912135" cy="914400"/>
          </a:xfrm>
          <a:prstGeom prst="rect">
            <a:avLst/>
          </a:prstGeom>
          <a:ln w="38100">
            <a:solidFill>
              <a:srgbClr val="002060"/>
            </a:solidFill>
          </a:ln>
        </p:spPr>
      </p:pic>
      <p:pic>
        <p:nvPicPr>
          <p:cNvPr id="79" name="Picture 78">
            <a:extLst>
              <a:ext uri="{FF2B5EF4-FFF2-40B4-BE49-F238E27FC236}">
                <a16:creationId xmlns:a16="http://schemas.microsoft.com/office/drawing/2014/main" id="{BF94020C-30E6-2B43-AF62-2F396BA07B1A}"/>
              </a:ext>
            </a:extLst>
          </p:cNvPr>
          <p:cNvPicPr>
            <a:picLocks noChangeAspect="1"/>
          </p:cNvPicPr>
          <p:nvPr/>
        </p:nvPicPr>
        <p:blipFill>
          <a:blip r:embed="rId34"/>
          <a:stretch>
            <a:fillRect/>
          </a:stretch>
        </p:blipFill>
        <p:spPr>
          <a:xfrm>
            <a:off x="7135473" y="4856988"/>
            <a:ext cx="914400" cy="927940"/>
          </a:xfrm>
          <a:prstGeom prst="rect">
            <a:avLst/>
          </a:prstGeom>
          <a:ln w="38100">
            <a:solidFill>
              <a:srgbClr val="002060"/>
            </a:solidFill>
          </a:ln>
        </p:spPr>
      </p:pic>
      <p:pic>
        <p:nvPicPr>
          <p:cNvPr id="80" name="Picture 79">
            <a:extLst>
              <a:ext uri="{FF2B5EF4-FFF2-40B4-BE49-F238E27FC236}">
                <a16:creationId xmlns:a16="http://schemas.microsoft.com/office/drawing/2014/main" id="{71787426-7832-C747-8D58-8E5967E22B5E}"/>
              </a:ext>
            </a:extLst>
          </p:cNvPr>
          <p:cNvPicPr>
            <a:picLocks/>
          </p:cNvPicPr>
          <p:nvPr/>
        </p:nvPicPr>
        <p:blipFill>
          <a:blip r:embed="rId35"/>
          <a:stretch>
            <a:fillRect/>
          </a:stretch>
        </p:blipFill>
        <p:spPr>
          <a:xfrm>
            <a:off x="9138098" y="2266736"/>
            <a:ext cx="914400" cy="914400"/>
          </a:xfrm>
          <a:prstGeom prst="rect">
            <a:avLst/>
          </a:prstGeom>
          <a:ln w="38100">
            <a:solidFill>
              <a:srgbClr val="002060"/>
            </a:solidFill>
          </a:ln>
        </p:spPr>
      </p:pic>
      <p:pic>
        <p:nvPicPr>
          <p:cNvPr id="81" name="Picture 80">
            <a:extLst>
              <a:ext uri="{FF2B5EF4-FFF2-40B4-BE49-F238E27FC236}">
                <a16:creationId xmlns:a16="http://schemas.microsoft.com/office/drawing/2014/main" id="{5AA179A5-CD14-8045-A10F-B9D83328D90C}"/>
              </a:ext>
            </a:extLst>
          </p:cNvPr>
          <p:cNvPicPr>
            <a:picLocks/>
          </p:cNvPicPr>
          <p:nvPr/>
        </p:nvPicPr>
        <p:blipFill>
          <a:blip r:embed="rId36"/>
          <a:stretch>
            <a:fillRect/>
          </a:stretch>
        </p:blipFill>
        <p:spPr>
          <a:xfrm>
            <a:off x="8137197" y="3570028"/>
            <a:ext cx="914400" cy="914400"/>
          </a:xfrm>
          <a:prstGeom prst="rect">
            <a:avLst/>
          </a:prstGeom>
          <a:ln w="38100">
            <a:solidFill>
              <a:srgbClr val="002060"/>
            </a:solidFill>
          </a:ln>
        </p:spPr>
      </p:pic>
      <p:pic>
        <p:nvPicPr>
          <p:cNvPr id="82" name="Picture 81">
            <a:extLst>
              <a:ext uri="{FF2B5EF4-FFF2-40B4-BE49-F238E27FC236}">
                <a16:creationId xmlns:a16="http://schemas.microsoft.com/office/drawing/2014/main" id="{9C863EED-F59B-8840-BDB5-7CCFEC291880}"/>
              </a:ext>
            </a:extLst>
          </p:cNvPr>
          <p:cNvPicPr>
            <a:picLocks/>
          </p:cNvPicPr>
          <p:nvPr/>
        </p:nvPicPr>
        <p:blipFill>
          <a:blip r:embed="rId37"/>
          <a:stretch>
            <a:fillRect/>
          </a:stretch>
        </p:blipFill>
        <p:spPr>
          <a:xfrm>
            <a:off x="10138999" y="2266736"/>
            <a:ext cx="914400" cy="914400"/>
          </a:xfrm>
          <a:prstGeom prst="rect">
            <a:avLst/>
          </a:prstGeom>
          <a:ln w="38100">
            <a:solidFill>
              <a:srgbClr val="002060"/>
            </a:solidFill>
          </a:ln>
        </p:spPr>
      </p:pic>
      <p:pic>
        <p:nvPicPr>
          <p:cNvPr id="85" name="Picture 84">
            <a:extLst>
              <a:ext uri="{FF2B5EF4-FFF2-40B4-BE49-F238E27FC236}">
                <a16:creationId xmlns:a16="http://schemas.microsoft.com/office/drawing/2014/main" id="{63AC4686-4405-134F-9B08-7C6EA65AF7D6}"/>
              </a:ext>
            </a:extLst>
          </p:cNvPr>
          <p:cNvPicPr>
            <a:picLocks/>
          </p:cNvPicPr>
          <p:nvPr/>
        </p:nvPicPr>
        <p:blipFill>
          <a:blip r:embed="rId38"/>
          <a:stretch>
            <a:fillRect/>
          </a:stretch>
        </p:blipFill>
        <p:spPr>
          <a:xfrm>
            <a:off x="8136580" y="4863758"/>
            <a:ext cx="914400" cy="914400"/>
          </a:xfrm>
          <a:prstGeom prst="rect">
            <a:avLst/>
          </a:prstGeom>
          <a:ln w="38100">
            <a:solidFill>
              <a:srgbClr val="002060"/>
            </a:solidFill>
          </a:ln>
        </p:spPr>
      </p:pic>
      <p:sp>
        <p:nvSpPr>
          <p:cNvPr id="87" name="TextBox 86">
            <a:extLst>
              <a:ext uri="{FF2B5EF4-FFF2-40B4-BE49-F238E27FC236}">
                <a16:creationId xmlns:a16="http://schemas.microsoft.com/office/drawing/2014/main" id="{9E235CC9-6147-2949-B895-F5E9BD868C2F}"/>
              </a:ext>
            </a:extLst>
          </p:cNvPr>
          <p:cNvSpPr txBox="1"/>
          <p:nvPr/>
        </p:nvSpPr>
        <p:spPr>
          <a:xfrm>
            <a:off x="9252561" y="5788336"/>
            <a:ext cx="686073" cy="215444"/>
          </a:xfrm>
          <a:prstGeom prst="rect">
            <a:avLst/>
          </a:prstGeom>
          <a:noFill/>
        </p:spPr>
        <p:txBody>
          <a:bodyPr wrap="square" rtlCol="0">
            <a:spAutoFit/>
          </a:bodyPr>
          <a:lstStyle/>
          <a:p>
            <a:pPr algn="ctr"/>
            <a:r>
              <a:rPr lang="en-US" sz="800" dirty="0">
                <a:latin typeface="Helvetica" pitchFamily="2" charset="0"/>
              </a:rPr>
              <a:t>MVP</a:t>
            </a:r>
          </a:p>
        </p:txBody>
      </p:sp>
      <p:pic>
        <p:nvPicPr>
          <p:cNvPr id="90" name="Picture 89">
            <a:extLst>
              <a:ext uri="{FF2B5EF4-FFF2-40B4-BE49-F238E27FC236}">
                <a16:creationId xmlns:a16="http://schemas.microsoft.com/office/drawing/2014/main" id="{C134DE75-5A0F-F149-809A-229C3EF169EF}"/>
              </a:ext>
            </a:extLst>
          </p:cNvPr>
          <p:cNvPicPr>
            <a:picLocks/>
          </p:cNvPicPr>
          <p:nvPr/>
        </p:nvPicPr>
        <p:blipFill>
          <a:blip r:embed="rId39"/>
          <a:stretch>
            <a:fillRect/>
          </a:stretch>
        </p:blipFill>
        <p:spPr>
          <a:xfrm>
            <a:off x="9138098" y="3570028"/>
            <a:ext cx="914400" cy="914400"/>
          </a:xfrm>
          <a:prstGeom prst="rect">
            <a:avLst/>
          </a:prstGeom>
          <a:ln w="38100">
            <a:solidFill>
              <a:srgbClr val="002060"/>
            </a:solidFill>
          </a:ln>
        </p:spPr>
      </p:pic>
      <p:pic>
        <p:nvPicPr>
          <p:cNvPr id="91" name="Picture 90">
            <a:extLst>
              <a:ext uri="{FF2B5EF4-FFF2-40B4-BE49-F238E27FC236}">
                <a16:creationId xmlns:a16="http://schemas.microsoft.com/office/drawing/2014/main" id="{07CAE1E7-569E-D24A-A6E8-56305156403A}"/>
              </a:ext>
            </a:extLst>
          </p:cNvPr>
          <p:cNvPicPr>
            <a:picLocks/>
          </p:cNvPicPr>
          <p:nvPr/>
        </p:nvPicPr>
        <p:blipFill>
          <a:blip r:embed="rId40"/>
          <a:stretch>
            <a:fillRect/>
          </a:stretch>
        </p:blipFill>
        <p:spPr>
          <a:xfrm>
            <a:off x="1130890" y="3570028"/>
            <a:ext cx="914400" cy="914400"/>
          </a:xfrm>
          <a:prstGeom prst="rect">
            <a:avLst/>
          </a:prstGeom>
          <a:ln w="38100">
            <a:solidFill>
              <a:srgbClr val="002060"/>
            </a:solidFill>
          </a:ln>
        </p:spPr>
      </p:pic>
      <p:pic>
        <p:nvPicPr>
          <p:cNvPr id="92" name="Picture 91">
            <a:extLst>
              <a:ext uri="{FF2B5EF4-FFF2-40B4-BE49-F238E27FC236}">
                <a16:creationId xmlns:a16="http://schemas.microsoft.com/office/drawing/2014/main" id="{F0E1559E-6956-5543-B49E-6AFDED7A425B}"/>
              </a:ext>
            </a:extLst>
          </p:cNvPr>
          <p:cNvPicPr>
            <a:picLocks/>
          </p:cNvPicPr>
          <p:nvPr/>
        </p:nvPicPr>
        <p:blipFill>
          <a:blip r:embed="rId41"/>
          <a:stretch>
            <a:fillRect/>
          </a:stretch>
        </p:blipFill>
        <p:spPr>
          <a:xfrm>
            <a:off x="2131791" y="3570028"/>
            <a:ext cx="914400" cy="914400"/>
          </a:xfrm>
          <a:prstGeom prst="rect">
            <a:avLst/>
          </a:prstGeom>
          <a:ln w="38100">
            <a:solidFill>
              <a:srgbClr val="002060"/>
            </a:solidFill>
          </a:ln>
        </p:spPr>
      </p:pic>
      <p:sp>
        <p:nvSpPr>
          <p:cNvPr id="93" name="TextBox 92">
            <a:extLst>
              <a:ext uri="{FF2B5EF4-FFF2-40B4-BE49-F238E27FC236}">
                <a16:creationId xmlns:a16="http://schemas.microsoft.com/office/drawing/2014/main" id="{E4DB135A-21ED-7A42-9524-2ED01F47883B}"/>
              </a:ext>
            </a:extLst>
          </p:cNvPr>
          <p:cNvSpPr txBox="1"/>
          <p:nvPr/>
        </p:nvSpPr>
        <p:spPr>
          <a:xfrm>
            <a:off x="215816" y="3216371"/>
            <a:ext cx="742746" cy="338554"/>
          </a:xfrm>
          <a:prstGeom prst="rect">
            <a:avLst/>
          </a:prstGeom>
          <a:noFill/>
        </p:spPr>
        <p:txBody>
          <a:bodyPr wrap="square" rtlCol="0">
            <a:spAutoFit/>
          </a:bodyPr>
          <a:lstStyle/>
          <a:p>
            <a:pPr algn="ctr"/>
            <a:r>
              <a:rPr lang="en-US" sz="800" dirty="0">
                <a:latin typeface="Helvetica" pitchFamily="2" charset="0"/>
              </a:rPr>
              <a:t>BMB/</a:t>
            </a:r>
          </a:p>
          <a:p>
            <a:pPr algn="ctr"/>
            <a:r>
              <a:rPr lang="en-US" sz="800" dirty="0">
                <a:latin typeface="Helvetica" pitchFamily="2" charset="0"/>
              </a:rPr>
              <a:t>CB/PGG</a:t>
            </a:r>
          </a:p>
        </p:txBody>
      </p:sp>
      <p:sp>
        <p:nvSpPr>
          <p:cNvPr id="94" name="TextBox 93">
            <a:extLst>
              <a:ext uri="{FF2B5EF4-FFF2-40B4-BE49-F238E27FC236}">
                <a16:creationId xmlns:a16="http://schemas.microsoft.com/office/drawing/2014/main" id="{134C6E8A-5B1D-EB4A-8C44-378FC43584A6}"/>
              </a:ext>
            </a:extLst>
          </p:cNvPr>
          <p:cNvSpPr txBox="1"/>
          <p:nvPr/>
        </p:nvSpPr>
        <p:spPr>
          <a:xfrm>
            <a:off x="1311486" y="3216371"/>
            <a:ext cx="558199" cy="215444"/>
          </a:xfrm>
          <a:prstGeom prst="rect">
            <a:avLst/>
          </a:prstGeom>
          <a:noFill/>
        </p:spPr>
        <p:txBody>
          <a:bodyPr wrap="square" rtlCol="0">
            <a:spAutoFit/>
          </a:bodyPr>
          <a:lstStyle/>
          <a:p>
            <a:pPr algn="ctr"/>
            <a:r>
              <a:rPr lang="en-US" sz="800" dirty="0">
                <a:latin typeface="Helvetica" pitchFamily="2" charset="0"/>
              </a:rPr>
              <a:t>BMB</a:t>
            </a:r>
          </a:p>
        </p:txBody>
      </p:sp>
      <p:sp>
        <p:nvSpPr>
          <p:cNvPr id="95" name="TextBox 94">
            <a:extLst>
              <a:ext uri="{FF2B5EF4-FFF2-40B4-BE49-F238E27FC236}">
                <a16:creationId xmlns:a16="http://schemas.microsoft.com/office/drawing/2014/main" id="{2D142E68-DEFB-6349-B83F-1843B389C103}"/>
              </a:ext>
            </a:extLst>
          </p:cNvPr>
          <p:cNvSpPr txBox="1"/>
          <p:nvPr/>
        </p:nvSpPr>
        <p:spPr>
          <a:xfrm>
            <a:off x="2240208" y="3216371"/>
            <a:ext cx="701854" cy="215444"/>
          </a:xfrm>
          <a:prstGeom prst="rect">
            <a:avLst/>
          </a:prstGeom>
          <a:noFill/>
        </p:spPr>
        <p:txBody>
          <a:bodyPr wrap="square" rtlCol="0">
            <a:spAutoFit/>
          </a:bodyPr>
          <a:lstStyle/>
          <a:p>
            <a:pPr algn="ctr"/>
            <a:r>
              <a:rPr lang="en-US" sz="800" dirty="0">
                <a:latin typeface="Helvetica" pitchFamily="2" charset="0"/>
              </a:rPr>
              <a:t>CB/IGG</a:t>
            </a:r>
          </a:p>
        </p:txBody>
      </p:sp>
      <p:sp>
        <p:nvSpPr>
          <p:cNvPr id="96" name="TextBox 95">
            <a:extLst>
              <a:ext uri="{FF2B5EF4-FFF2-40B4-BE49-F238E27FC236}">
                <a16:creationId xmlns:a16="http://schemas.microsoft.com/office/drawing/2014/main" id="{E81AFB94-FB5A-324B-B1C5-1BC87BD34916}"/>
              </a:ext>
            </a:extLst>
          </p:cNvPr>
          <p:cNvSpPr txBox="1"/>
          <p:nvPr/>
        </p:nvSpPr>
        <p:spPr>
          <a:xfrm>
            <a:off x="3218488" y="3216371"/>
            <a:ext cx="734033" cy="338554"/>
          </a:xfrm>
          <a:prstGeom prst="rect">
            <a:avLst/>
          </a:prstGeom>
          <a:noFill/>
        </p:spPr>
        <p:txBody>
          <a:bodyPr wrap="square" rtlCol="0">
            <a:spAutoFit/>
          </a:bodyPr>
          <a:lstStyle/>
          <a:p>
            <a:pPr algn="ctr"/>
            <a:r>
              <a:rPr lang="en-US" sz="800" dirty="0">
                <a:latin typeface="Helvetica" pitchFamily="2" charset="0"/>
              </a:rPr>
              <a:t>BMB/</a:t>
            </a:r>
          </a:p>
          <a:p>
            <a:pPr algn="ctr"/>
            <a:r>
              <a:rPr lang="en-US" sz="800" dirty="0">
                <a:latin typeface="Helvetica" pitchFamily="2" charset="0"/>
              </a:rPr>
              <a:t>CB/PGG</a:t>
            </a:r>
          </a:p>
        </p:txBody>
      </p:sp>
      <p:sp>
        <p:nvSpPr>
          <p:cNvPr id="97" name="TextBox 96">
            <a:extLst>
              <a:ext uri="{FF2B5EF4-FFF2-40B4-BE49-F238E27FC236}">
                <a16:creationId xmlns:a16="http://schemas.microsoft.com/office/drawing/2014/main" id="{369B1A1B-DA1F-8D46-8E10-180AAE297951}"/>
              </a:ext>
            </a:extLst>
          </p:cNvPr>
          <p:cNvSpPr txBox="1"/>
          <p:nvPr/>
        </p:nvSpPr>
        <p:spPr>
          <a:xfrm>
            <a:off x="5245911" y="3216371"/>
            <a:ext cx="687570" cy="215444"/>
          </a:xfrm>
          <a:prstGeom prst="rect">
            <a:avLst/>
          </a:prstGeom>
          <a:noFill/>
        </p:spPr>
        <p:txBody>
          <a:bodyPr wrap="square" rtlCol="0">
            <a:spAutoFit/>
          </a:bodyPr>
          <a:lstStyle/>
          <a:p>
            <a:pPr algn="ctr"/>
            <a:r>
              <a:rPr lang="en-US" sz="800" dirty="0">
                <a:latin typeface="Helvetica" pitchFamily="2" charset="0"/>
              </a:rPr>
              <a:t>DSRB</a:t>
            </a:r>
          </a:p>
        </p:txBody>
      </p:sp>
      <p:sp>
        <p:nvSpPr>
          <p:cNvPr id="98" name="TextBox 97">
            <a:extLst>
              <a:ext uri="{FF2B5EF4-FFF2-40B4-BE49-F238E27FC236}">
                <a16:creationId xmlns:a16="http://schemas.microsoft.com/office/drawing/2014/main" id="{C6E63AA7-90C6-E945-B98C-CDBFA78666E4}"/>
              </a:ext>
            </a:extLst>
          </p:cNvPr>
          <p:cNvSpPr txBox="1"/>
          <p:nvPr/>
        </p:nvSpPr>
        <p:spPr>
          <a:xfrm>
            <a:off x="4307245" y="3216371"/>
            <a:ext cx="556867" cy="215444"/>
          </a:xfrm>
          <a:prstGeom prst="rect">
            <a:avLst/>
          </a:prstGeom>
          <a:noFill/>
        </p:spPr>
        <p:txBody>
          <a:bodyPr wrap="square" rtlCol="0">
            <a:spAutoFit/>
          </a:bodyPr>
          <a:lstStyle/>
          <a:p>
            <a:pPr algn="ctr"/>
            <a:r>
              <a:rPr lang="en-US" sz="800" dirty="0">
                <a:latin typeface="Helvetica" pitchFamily="2" charset="0"/>
              </a:rPr>
              <a:t>CPM</a:t>
            </a:r>
          </a:p>
        </p:txBody>
      </p:sp>
      <p:sp>
        <p:nvSpPr>
          <p:cNvPr id="99" name="TextBox 98">
            <a:extLst>
              <a:ext uri="{FF2B5EF4-FFF2-40B4-BE49-F238E27FC236}">
                <a16:creationId xmlns:a16="http://schemas.microsoft.com/office/drawing/2014/main" id="{F56B96E3-D0F0-904E-8CB4-D1CF46E089AA}"/>
              </a:ext>
            </a:extLst>
          </p:cNvPr>
          <p:cNvSpPr txBox="1"/>
          <p:nvPr/>
        </p:nvSpPr>
        <p:spPr>
          <a:xfrm>
            <a:off x="6338263" y="3216371"/>
            <a:ext cx="495507" cy="215444"/>
          </a:xfrm>
          <a:prstGeom prst="rect">
            <a:avLst/>
          </a:prstGeom>
          <a:noFill/>
        </p:spPr>
        <p:txBody>
          <a:bodyPr wrap="square" rtlCol="0">
            <a:spAutoFit/>
          </a:bodyPr>
          <a:lstStyle/>
          <a:p>
            <a:pPr algn="ctr"/>
            <a:r>
              <a:rPr lang="en-US" sz="800" dirty="0">
                <a:latin typeface="Helvetica" pitchFamily="2" charset="0"/>
              </a:rPr>
              <a:t>BMB</a:t>
            </a:r>
          </a:p>
        </p:txBody>
      </p:sp>
      <p:sp>
        <p:nvSpPr>
          <p:cNvPr id="100" name="TextBox 99">
            <a:extLst>
              <a:ext uri="{FF2B5EF4-FFF2-40B4-BE49-F238E27FC236}">
                <a16:creationId xmlns:a16="http://schemas.microsoft.com/office/drawing/2014/main" id="{67927FB4-7F8E-3B44-A094-F2C47AFDBA86}"/>
              </a:ext>
            </a:extLst>
          </p:cNvPr>
          <p:cNvSpPr txBox="1"/>
          <p:nvPr/>
        </p:nvSpPr>
        <p:spPr>
          <a:xfrm>
            <a:off x="7340735" y="3216371"/>
            <a:ext cx="495507" cy="215444"/>
          </a:xfrm>
          <a:prstGeom prst="rect">
            <a:avLst/>
          </a:prstGeom>
          <a:noFill/>
        </p:spPr>
        <p:txBody>
          <a:bodyPr wrap="square" rtlCol="0">
            <a:spAutoFit/>
          </a:bodyPr>
          <a:lstStyle/>
          <a:p>
            <a:pPr algn="ctr"/>
            <a:r>
              <a:rPr lang="en-US" sz="800" dirty="0">
                <a:latin typeface="Helvetica" pitchFamily="2" charset="0"/>
              </a:rPr>
              <a:t>BMB</a:t>
            </a:r>
          </a:p>
        </p:txBody>
      </p:sp>
      <p:sp>
        <p:nvSpPr>
          <p:cNvPr id="101" name="TextBox 100">
            <a:extLst>
              <a:ext uri="{FF2B5EF4-FFF2-40B4-BE49-F238E27FC236}">
                <a16:creationId xmlns:a16="http://schemas.microsoft.com/office/drawing/2014/main" id="{DE468C62-1A5B-0446-B72C-4BBA4E2B54EE}"/>
              </a:ext>
            </a:extLst>
          </p:cNvPr>
          <p:cNvSpPr txBox="1"/>
          <p:nvPr/>
        </p:nvSpPr>
        <p:spPr>
          <a:xfrm>
            <a:off x="8410853" y="3216371"/>
            <a:ext cx="348446" cy="215444"/>
          </a:xfrm>
          <a:prstGeom prst="rect">
            <a:avLst/>
          </a:prstGeom>
          <a:noFill/>
        </p:spPr>
        <p:txBody>
          <a:bodyPr wrap="square" rtlCol="0">
            <a:spAutoFit/>
          </a:bodyPr>
          <a:lstStyle/>
          <a:p>
            <a:pPr algn="ctr"/>
            <a:r>
              <a:rPr lang="en-US" sz="800" dirty="0">
                <a:latin typeface="Helvetica" pitchFamily="2" charset="0"/>
              </a:rPr>
              <a:t>CB</a:t>
            </a:r>
          </a:p>
        </p:txBody>
      </p:sp>
      <p:sp>
        <p:nvSpPr>
          <p:cNvPr id="102" name="TextBox 101">
            <a:extLst>
              <a:ext uri="{FF2B5EF4-FFF2-40B4-BE49-F238E27FC236}">
                <a16:creationId xmlns:a16="http://schemas.microsoft.com/office/drawing/2014/main" id="{DFA295B1-64DF-334F-928E-460A31956B6D}"/>
              </a:ext>
            </a:extLst>
          </p:cNvPr>
          <p:cNvSpPr txBox="1"/>
          <p:nvPr/>
        </p:nvSpPr>
        <p:spPr>
          <a:xfrm>
            <a:off x="9396614" y="3216371"/>
            <a:ext cx="397966" cy="215444"/>
          </a:xfrm>
          <a:prstGeom prst="rect">
            <a:avLst/>
          </a:prstGeom>
          <a:noFill/>
        </p:spPr>
        <p:txBody>
          <a:bodyPr wrap="square" rtlCol="0">
            <a:spAutoFit/>
          </a:bodyPr>
          <a:lstStyle/>
          <a:p>
            <a:pPr algn="ctr"/>
            <a:r>
              <a:rPr lang="en-US" sz="800" dirty="0">
                <a:latin typeface="Helvetica" pitchFamily="2" charset="0"/>
              </a:rPr>
              <a:t>CB</a:t>
            </a:r>
          </a:p>
        </p:txBody>
      </p:sp>
      <p:sp>
        <p:nvSpPr>
          <p:cNvPr id="103" name="TextBox 102">
            <a:extLst>
              <a:ext uri="{FF2B5EF4-FFF2-40B4-BE49-F238E27FC236}">
                <a16:creationId xmlns:a16="http://schemas.microsoft.com/office/drawing/2014/main" id="{29243D98-E23E-0A4E-997F-9ABA4DA03B8A}"/>
              </a:ext>
            </a:extLst>
          </p:cNvPr>
          <p:cNvSpPr txBox="1"/>
          <p:nvPr/>
        </p:nvSpPr>
        <p:spPr>
          <a:xfrm>
            <a:off x="11370353" y="3216371"/>
            <a:ext cx="453489" cy="215444"/>
          </a:xfrm>
          <a:prstGeom prst="rect">
            <a:avLst/>
          </a:prstGeom>
          <a:noFill/>
        </p:spPr>
        <p:txBody>
          <a:bodyPr wrap="square" rtlCol="0">
            <a:spAutoFit/>
          </a:bodyPr>
          <a:lstStyle/>
          <a:p>
            <a:pPr algn="ctr"/>
            <a:r>
              <a:rPr lang="en-US" sz="800" dirty="0">
                <a:latin typeface="Helvetica" pitchFamily="2" charset="0"/>
              </a:rPr>
              <a:t>CPM</a:t>
            </a:r>
          </a:p>
        </p:txBody>
      </p:sp>
      <p:sp>
        <p:nvSpPr>
          <p:cNvPr id="104" name="TextBox 103">
            <a:extLst>
              <a:ext uri="{FF2B5EF4-FFF2-40B4-BE49-F238E27FC236}">
                <a16:creationId xmlns:a16="http://schemas.microsoft.com/office/drawing/2014/main" id="{DC368F0D-7A67-E946-9702-6007DA2F1DCE}"/>
              </a:ext>
            </a:extLst>
          </p:cNvPr>
          <p:cNvSpPr txBox="1"/>
          <p:nvPr/>
        </p:nvSpPr>
        <p:spPr>
          <a:xfrm>
            <a:off x="10394274" y="3216371"/>
            <a:ext cx="397966" cy="215444"/>
          </a:xfrm>
          <a:prstGeom prst="rect">
            <a:avLst/>
          </a:prstGeom>
          <a:noFill/>
        </p:spPr>
        <p:txBody>
          <a:bodyPr wrap="square" rtlCol="0">
            <a:spAutoFit/>
          </a:bodyPr>
          <a:lstStyle/>
          <a:p>
            <a:pPr algn="ctr"/>
            <a:r>
              <a:rPr lang="en-US" sz="800" dirty="0">
                <a:latin typeface="Helvetica" pitchFamily="2" charset="0"/>
              </a:rPr>
              <a:t>CB</a:t>
            </a:r>
          </a:p>
        </p:txBody>
      </p:sp>
      <p:sp>
        <p:nvSpPr>
          <p:cNvPr id="105" name="TextBox 104">
            <a:extLst>
              <a:ext uri="{FF2B5EF4-FFF2-40B4-BE49-F238E27FC236}">
                <a16:creationId xmlns:a16="http://schemas.microsoft.com/office/drawing/2014/main" id="{95E4A9BF-01F4-9D41-AA76-BE1EC3C1AAA7}"/>
              </a:ext>
            </a:extLst>
          </p:cNvPr>
          <p:cNvSpPr txBox="1"/>
          <p:nvPr/>
        </p:nvSpPr>
        <p:spPr>
          <a:xfrm>
            <a:off x="1367592" y="2024351"/>
            <a:ext cx="445986" cy="215444"/>
          </a:xfrm>
          <a:prstGeom prst="rect">
            <a:avLst/>
          </a:prstGeom>
          <a:noFill/>
        </p:spPr>
        <p:txBody>
          <a:bodyPr wrap="square" rtlCol="0">
            <a:spAutoFit/>
          </a:bodyPr>
          <a:lstStyle/>
          <a:p>
            <a:pPr algn="ctr"/>
            <a:r>
              <a:rPr lang="en-US" sz="800" dirty="0">
                <a:latin typeface="Helvetica" pitchFamily="2" charset="0"/>
              </a:rPr>
              <a:t>MVP</a:t>
            </a:r>
          </a:p>
        </p:txBody>
      </p:sp>
      <p:sp>
        <p:nvSpPr>
          <p:cNvPr id="106" name="TextBox 105">
            <a:extLst>
              <a:ext uri="{FF2B5EF4-FFF2-40B4-BE49-F238E27FC236}">
                <a16:creationId xmlns:a16="http://schemas.microsoft.com/office/drawing/2014/main" id="{877878E1-EB59-5848-A394-94A27E37688E}"/>
              </a:ext>
            </a:extLst>
          </p:cNvPr>
          <p:cNvSpPr txBox="1"/>
          <p:nvPr/>
        </p:nvSpPr>
        <p:spPr>
          <a:xfrm>
            <a:off x="2343382" y="2013397"/>
            <a:ext cx="495507" cy="215444"/>
          </a:xfrm>
          <a:prstGeom prst="rect">
            <a:avLst/>
          </a:prstGeom>
          <a:noFill/>
        </p:spPr>
        <p:txBody>
          <a:bodyPr wrap="square" rtlCol="0">
            <a:spAutoFit/>
          </a:bodyPr>
          <a:lstStyle/>
          <a:p>
            <a:pPr algn="ctr"/>
            <a:r>
              <a:rPr lang="en-US" sz="800" dirty="0">
                <a:latin typeface="Helvetica" pitchFamily="2" charset="0"/>
              </a:rPr>
              <a:t>MVP</a:t>
            </a:r>
          </a:p>
        </p:txBody>
      </p:sp>
      <p:sp>
        <p:nvSpPr>
          <p:cNvPr id="107" name="TextBox 106">
            <a:extLst>
              <a:ext uri="{FF2B5EF4-FFF2-40B4-BE49-F238E27FC236}">
                <a16:creationId xmlns:a16="http://schemas.microsoft.com/office/drawing/2014/main" id="{0FE726F9-2800-4641-871B-D830A6597EF4}"/>
              </a:ext>
            </a:extLst>
          </p:cNvPr>
          <p:cNvSpPr txBox="1"/>
          <p:nvPr/>
        </p:nvSpPr>
        <p:spPr>
          <a:xfrm>
            <a:off x="3330998" y="2013397"/>
            <a:ext cx="509013" cy="215444"/>
          </a:xfrm>
          <a:prstGeom prst="rect">
            <a:avLst/>
          </a:prstGeom>
          <a:noFill/>
        </p:spPr>
        <p:txBody>
          <a:bodyPr wrap="square" rtlCol="0">
            <a:spAutoFit/>
          </a:bodyPr>
          <a:lstStyle/>
          <a:p>
            <a:pPr algn="ctr"/>
            <a:r>
              <a:rPr lang="en-US" sz="800" dirty="0">
                <a:latin typeface="Helvetica" pitchFamily="2" charset="0"/>
              </a:rPr>
              <a:t>NGG</a:t>
            </a:r>
          </a:p>
        </p:txBody>
      </p:sp>
      <p:sp>
        <p:nvSpPr>
          <p:cNvPr id="108" name="TextBox 107">
            <a:extLst>
              <a:ext uri="{FF2B5EF4-FFF2-40B4-BE49-F238E27FC236}">
                <a16:creationId xmlns:a16="http://schemas.microsoft.com/office/drawing/2014/main" id="{669D374D-83FE-CF4D-A105-2C533846ABA2}"/>
              </a:ext>
            </a:extLst>
          </p:cNvPr>
          <p:cNvSpPr txBox="1"/>
          <p:nvPr/>
        </p:nvSpPr>
        <p:spPr>
          <a:xfrm>
            <a:off x="364196" y="2014924"/>
            <a:ext cx="445986" cy="215444"/>
          </a:xfrm>
          <a:prstGeom prst="rect">
            <a:avLst/>
          </a:prstGeom>
          <a:noFill/>
        </p:spPr>
        <p:txBody>
          <a:bodyPr wrap="square" rtlCol="0">
            <a:spAutoFit/>
          </a:bodyPr>
          <a:lstStyle/>
          <a:p>
            <a:pPr algn="ctr"/>
            <a:r>
              <a:rPr lang="en-US" sz="800" dirty="0">
                <a:latin typeface="Helvetica" pitchFamily="2" charset="0"/>
              </a:rPr>
              <a:t>MVP</a:t>
            </a:r>
          </a:p>
        </p:txBody>
      </p:sp>
      <p:pic>
        <p:nvPicPr>
          <p:cNvPr id="115" name="Picture 114">
            <a:extLst>
              <a:ext uri="{FF2B5EF4-FFF2-40B4-BE49-F238E27FC236}">
                <a16:creationId xmlns:a16="http://schemas.microsoft.com/office/drawing/2014/main" id="{004D442E-95D5-0943-AB26-D4920AF8E990}"/>
              </a:ext>
            </a:extLst>
          </p:cNvPr>
          <p:cNvPicPr>
            <a:picLocks/>
          </p:cNvPicPr>
          <p:nvPr/>
        </p:nvPicPr>
        <p:blipFill>
          <a:blip r:embed="rId42"/>
          <a:stretch>
            <a:fillRect/>
          </a:stretch>
        </p:blipFill>
        <p:spPr>
          <a:xfrm>
            <a:off x="4116440" y="1094450"/>
            <a:ext cx="914400" cy="914400"/>
          </a:xfrm>
          <a:prstGeom prst="rect">
            <a:avLst/>
          </a:prstGeom>
          <a:ln w="38100">
            <a:solidFill>
              <a:srgbClr val="002060"/>
            </a:solidFill>
          </a:ln>
        </p:spPr>
      </p:pic>
      <p:sp>
        <p:nvSpPr>
          <p:cNvPr id="116" name="TextBox 115">
            <a:extLst>
              <a:ext uri="{FF2B5EF4-FFF2-40B4-BE49-F238E27FC236}">
                <a16:creationId xmlns:a16="http://schemas.microsoft.com/office/drawing/2014/main" id="{C4F0BF9F-FB6B-1044-9EF3-FA27F9DE81D3}"/>
              </a:ext>
            </a:extLst>
          </p:cNvPr>
          <p:cNvSpPr txBox="1"/>
          <p:nvPr/>
        </p:nvSpPr>
        <p:spPr>
          <a:xfrm>
            <a:off x="4332119" y="1995521"/>
            <a:ext cx="429926" cy="253916"/>
          </a:xfrm>
          <a:prstGeom prst="rect">
            <a:avLst/>
          </a:prstGeom>
          <a:noFill/>
        </p:spPr>
        <p:txBody>
          <a:bodyPr wrap="square" rtlCol="0">
            <a:spAutoFit/>
          </a:bodyPr>
          <a:lstStyle/>
          <a:p>
            <a:pPr algn="ctr"/>
            <a:r>
              <a:rPr lang="en-US" sz="1050" dirty="0">
                <a:latin typeface="Helvetica" pitchFamily="2" charset="0"/>
              </a:rPr>
              <a:t>IGG</a:t>
            </a:r>
          </a:p>
        </p:txBody>
      </p:sp>
      <p:sp>
        <p:nvSpPr>
          <p:cNvPr id="118" name="Footer Placeholder 2">
            <a:extLst>
              <a:ext uri="{FF2B5EF4-FFF2-40B4-BE49-F238E27FC236}">
                <a16:creationId xmlns:a16="http://schemas.microsoft.com/office/drawing/2014/main" id="{FFCFEEF4-090A-2F44-B02B-E9C6B76834AF}"/>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sp>
        <p:nvSpPr>
          <p:cNvPr id="120" name="TextBox 119">
            <a:extLst>
              <a:ext uri="{FF2B5EF4-FFF2-40B4-BE49-F238E27FC236}">
                <a16:creationId xmlns:a16="http://schemas.microsoft.com/office/drawing/2014/main" id="{A862DEA6-8919-604A-BB5E-7A081664E292}"/>
              </a:ext>
            </a:extLst>
          </p:cNvPr>
          <p:cNvSpPr txBox="1"/>
          <p:nvPr/>
        </p:nvSpPr>
        <p:spPr>
          <a:xfrm>
            <a:off x="10235208" y="4535440"/>
            <a:ext cx="716098" cy="338554"/>
          </a:xfrm>
          <a:prstGeom prst="rect">
            <a:avLst/>
          </a:prstGeom>
          <a:noFill/>
        </p:spPr>
        <p:txBody>
          <a:bodyPr wrap="square" rtlCol="0">
            <a:spAutoFit/>
          </a:bodyPr>
          <a:lstStyle/>
          <a:p>
            <a:pPr algn="ctr"/>
            <a:r>
              <a:rPr lang="en-US" sz="800" dirty="0">
                <a:latin typeface="Helvetica" pitchFamily="2" charset="0"/>
              </a:rPr>
              <a:t>GTV/</a:t>
            </a:r>
          </a:p>
          <a:p>
            <a:pPr algn="ctr"/>
            <a:r>
              <a:rPr lang="en-US" sz="800" dirty="0">
                <a:latin typeface="Helvetica" pitchFamily="2" charset="0"/>
              </a:rPr>
              <a:t>IGG/PGG</a:t>
            </a:r>
          </a:p>
        </p:txBody>
      </p:sp>
      <p:sp>
        <p:nvSpPr>
          <p:cNvPr id="121" name="TextBox 120">
            <a:extLst>
              <a:ext uri="{FF2B5EF4-FFF2-40B4-BE49-F238E27FC236}">
                <a16:creationId xmlns:a16="http://schemas.microsoft.com/office/drawing/2014/main" id="{0DDC591B-508B-764B-868F-DDC341308A07}"/>
              </a:ext>
            </a:extLst>
          </p:cNvPr>
          <p:cNvSpPr txBox="1"/>
          <p:nvPr/>
        </p:nvSpPr>
        <p:spPr>
          <a:xfrm>
            <a:off x="11242049" y="4535440"/>
            <a:ext cx="710096" cy="215444"/>
          </a:xfrm>
          <a:prstGeom prst="rect">
            <a:avLst/>
          </a:prstGeom>
          <a:noFill/>
        </p:spPr>
        <p:txBody>
          <a:bodyPr wrap="square" rtlCol="0">
            <a:spAutoFit/>
          </a:bodyPr>
          <a:lstStyle/>
          <a:p>
            <a:pPr algn="ctr"/>
            <a:r>
              <a:rPr lang="en-US" sz="800" dirty="0">
                <a:latin typeface="Helvetica" pitchFamily="2" charset="0"/>
              </a:rPr>
              <a:t>IGG/MVP</a:t>
            </a:r>
          </a:p>
        </p:txBody>
      </p:sp>
      <p:sp>
        <p:nvSpPr>
          <p:cNvPr id="122" name="TextBox 121">
            <a:extLst>
              <a:ext uri="{FF2B5EF4-FFF2-40B4-BE49-F238E27FC236}">
                <a16:creationId xmlns:a16="http://schemas.microsoft.com/office/drawing/2014/main" id="{1F647F8E-B1CA-7C48-8509-5F52A4811BC5}"/>
              </a:ext>
            </a:extLst>
          </p:cNvPr>
          <p:cNvSpPr txBox="1"/>
          <p:nvPr/>
        </p:nvSpPr>
        <p:spPr>
          <a:xfrm>
            <a:off x="10213449" y="5788336"/>
            <a:ext cx="759617" cy="338554"/>
          </a:xfrm>
          <a:prstGeom prst="rect">
            <a:avLst/>
          </a:prstGeom>
          <a:noFill/>
        </p:spPr>
        <p:txBody>
          <a:bodyPr wrap="square" rtlCol="0">
            <a:spAutoFit/>
          </a:bodyPr>
          <a:lstStyle/>
          <a:p>
            <a:pPr algn="ctr"/>
            <a:r>
              <a:rPr lang="en-US" sz="800" dirty="0">
                <a:latin typeface="Helvetica" pitchFamily="2" charset="0"/>
              </a:rPr>
              <a:t>IGG/</a:t>
            </a:r>
          </a:p>
          <a:p>
            <a:pPr algn="ctr"/>
            <a:r>
              <a:rPr lang="en-US" sz="800" dirty="0">
                <a:latin typeface="Helvetica" pitchFamily="2" charset="0"/>
              </a:rPr>
              <a:t>MVP/PGG</a:t>
            </a:r>
          </a:p>
        </p:txBody>
      </p:sp>
      <p:sp>
        <p:nvSpPr>
          <p:cNvPr id="123" name="TextBox 122">
            <a:extLst>
              <a:ext uri="{FF2B5EF4-FFF2-40B4-BE49-F238E27FC236}">
                <a16:creationId xmlns:a16="http://schemas.microsoft.com/office/drawing/2014/main" id="{4DC93C82-7554-1B42-8892-85545C9A6636}"/>
              </a:ext>
            </a:extLst>
          </p:cNvPr>
          <p:cNvSpPr txBox="1"/>
          <p:nvPr/>
        </p:nvSpPr>
        <p:spPr>
          <a:xfrm>
            <a:off x="11203783" y="5788336"/>
            <a:ext cx="786629" cy="338554"/>
          </a:xfrm>
          <a:prstGeom prst="rect">
            <a:avLst/>
          </a:prstGeom>
          <a:noFill/>
        </p:spPr>
        <p:txBody>
          <a:bodyPr wrap="square" rtlCol="0">
            <a:spAutoFit/>
          </a:bodyPr>
          <a:lstStyle/>
          <a:p>
            <a:pPr algn="ctr"/>
            <a:r>
              <a:rPr lang="en-US" sz="800" dirty="0">
                <a:latin typeface="Helvetica" pitchFamily="2" charset="0"/>
              </a:rPr>
              <a:t>G&amp;E/PGG/</a:t>
            </a:r>
          </a:p>
          <a:p>
            <a:pPr algn="ctr"/>
            <a:r>
              <a:rPr lang="en-US" sz="800" dirty="0">
                <a:latin typeface="Helvetica" pitchFamily="2" charset="0"/>
              </a:rPr>
              <a:t>NGG/</a:t>
            </a:r>
          </a:p>
        </p:txBody>
      </p:sp>
      <p:pic>
        <p:nvPicPr>
          <p:cNvPr id="5" name="Picture 4">
            <a:extLst>
              <a:ext uri="{FF2B5EF4-FFF2-40B4-BE49-F238E27FC236}">
                <a16:creationId xmlns:a16="http://schemas.microsoft.com/office/drawing/2014/main" id="{F6ACA8AF-3A96-294E-097B-650B72CAD8FC}"/>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230845" y="96424"/>
            <a:ext cx="2192385" cy="2099749"/>
          </a:xfrm>
          <a:prstGeom prst="rect">
            <a:avLst/>
          </a:prstGeom>
        </p:spPr>
      </p:pic>
      <p:pic>
        <p:nvPicPr>
          <p:cNvPr id="7" name="Picture 6">
            <a:extLst>
              <a:ext uri="{FF2B5EF4-FFF2-40B4-BE49-F238E27FC236}">
                <a16:creationId xmlns:a16="http://schemas.microsoft.com/office/drawing/2014/main" id="{6DCE0389-EBAC-138B-56CD-09695C3566B8}"/>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511595" y="713463"/>
            <a:ext cx="4680405" cy="905885"/>
          </a:xfrm>
          <a:prstGeom prst="rect">
            <a:avLst/>
          </a:prstGeom>
        </p:spPr>
      </p:pic>
    </p:spTree>
    <p:extLst>
      <p:ext uri="{BB962C8B-B14F-4D97-AF65-F5344CB8AC3E}">
        <p14:creationId xmlns:p14="http://schemas.microsoft.com/office/powerpoint/2010/main" val="187287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259005" y="270497"/>
            <a:ext cx="11074576" cy="461665"/>
          </a:xfrm>
        </p:spPr>
        <p:txBody>
          <a:bodyPr/>
          <a:lstStyle/>
          <a:p>
            <a:r>
              <a:rPr lang="en-US" dirty="0"/>
              <a:t>When can we help?</a:t>
            </a:r>
          </a:p>
        </p:txBody>
      </p:sp>
      <p:sp>
        <p:nvSpPr>
          <p:cNvPr id="3" name="Content Placeholder 2">
            <a:extLst>
              <a:ext uri="{FF2B5EF4-FFF2-40B4-BE49-F238E27FC236}">
                <a16:creationId xmlns:a16="http://schemas.microsoft.com/office/drawing/2014/main" id="{A799DA73-CA23-224A-B7FE-4F25C0CE6D12}"/>
              </a:ext>
            </a:extLst>
          </p:cNvPr>
          <p:cNvSpPr>
            <a:spLocks noGrp="1"/>
          </p:cNvSpPr>
          <p:nvPr>
            <p:ph idx="1"/>
          </p:nvPr>
        </p:nvSpPr>
        <p:spPr>
          <a:xfrm>
            <a:off x="729060" y="938538"/>
            <a:ext cx="10950884" cy="4935789"/>
          </a:xfrm>
        </p:spPr>
        <p:txBody>
          <a:bodyPr/>
          <a:lstStyle/>
          <a:p>
            <a:r>
              <a:rPr lang="en-US" sz="2400" dirty="0"/>
              <a:t>Any time a trainee is facing discrimination, distress, or conflict related to or informed by their identity as a member of a historically excluded group. </a:t>
            </a:r>
          </a:p>
          <a:p>
            <a:r>
              <a:rPr lang="en-US" sz="2400" dirty="0"/>
              <a:t>Examples:</a:t>
            </a:r>
          </a:p>
          <a:p>
            <a:pPr lvl="1"/>
            <a:r>
              <a:rPr lang="en-US" sz="2200" dirty="0"/>
              <a:t>A PI who interrupts and talks over his female lab members</a:t>
            </a:r>
          </a:p>
          <a:p>
            <a:pPr lvl="1"/>
            <a:r>
              <a:rPr lang="en-US" sz="2200" dirty="0"/>
              <a:t>An instructor who makes fun of an international student’s accent</a:t>
            </a:r>
          </a:p>
          <a:p>
            <a:pPr lvl="1"/>
            <a:r>
              <a:rPr lang="en-US" sz="2200" dirty="0"/>
              <a:t>A lab mate who uses racist or homophobic slurs </a:t>
            </a:r>
          </a:p>
          <a:p>
            <a:r>
              <a:rPr lang="en-US" sz="2400" dirty="0"/>
              <a:t>TAA is also a resource for those facing other struggles during their time as a BGS student. </a:t>
            </a:r>
          </a:p>
          <a:p>
            <a:pPr lvl="1"/>
            <a:r>
              <a:rPr lang="en-US" sz="2200" dirty="0"/>
              <a:t>Struggling in 1st year classes</a:t>
            </a:r>
          </a:p>
          <a:p>
            <a:pPr lvl="1"/>
            <a:r>
              <a:rPr lang="en-US" sz="2200" dirty="0"/>
              <a:t>Unsure of how to contact PI’s for rotations or discuss rotation expectations</a:t>
            </a:r>
          </a:p>
          <a:p>
            <a:pPr lvl="1"/>
            <a:r>
              <a:rPr lang="en-US" sz="2200" dirty="0"/>
              <a:t>Work life balance struggles </a:t>
            </a:r>
          </a:p>
          <a:p>
            <a:pPr lvl="1"/>
            <a:r>
              <a:rPr lang="en-US" sz="2200" dirty="0"/>
              <a:t>Etc.</a:t>
            </a:r>
          </a:p>
          <a:p>
            <a:pPr marL="357187" lvl="1" indent="0">
              <a:buNone/>
            </a:pPr>
            <a:endParaRPr lang="en-US" sz="2200" dirty="0"/>
          </a:p>
        </p:txBody>
      </p:sp>
      <p:sp>
        <p:nvSpPr>
          <p:cNvPr id="5" name="Footer Placeholder 2">
            <a:extLst>
              <a:ext uri="{FF2B5EF4-FFF2-40B4-BE49-F238E27FC236}">
                <a16:creationId xmlns:a16="http://schemas.microsoft.com/office/drawing/2014/main" id="{74F502D5-1352-C94B-8CD0-EF3CA460F0F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59478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A799DA73-CA23-224A-B7FE-4F25C0CE6D12}"/>
              </a:ext>
            </a:extLst>
          </p:cNvPr>
          <p:cNvSpPr>
            <a:spLocks noGrp="1"/>
          </p:cNvSpPr>
          <p:nvPr>
            <p:ph idx="1"/>
          </p:nvPr>
        </p:nvSpPr>
        <p:spPr>
          <a:xfrm>
            <a:off x="534534" y="1360286"/>
            <a:ext cx="6929840" cy="4726648"/>
          </a:xfrm>
        </p:spPr>
        <p:txBody>
          <a:bodyPr/>
          <a:lstStyle/>
          <a:p>
            <a:r>
              <a:rPr lang="en-US" sz="2400" dirty="0"/>
              <a:t>Provide a supportive environment to discuss the incident</a:t>
            </a:r>
          </a:p>
          <a:p>
            <a:r>
              <a:rPr lang="en-US" sz="2400" dirty="0"/>
              <a:t>Provide guidance &amp; planning</a:t>
            </a:r>
          </a:p>
          <a:p>
            <a:pPr lvl="1"/>
            <a:r>
              <a:rPr lang="en-US" sz="2200" dirty="0"/>
              <a:t>Email review</a:t>
            </a:r>
          </a:p>
          <a:p>
            <a:pPr lvl="1"/>
            <a:r>
              <a:rPr lang="en-US" sz="2200" dirty="0"/>
              <a:t>Role playing</a:t>
            </a:r>
          </a:p>
          <a:p>
            <a:r>
              <a:rPr lang="en-US" sz="2400" dirty="0"/>
              <a:t>Referral to official Penn resources</a:t>
            </a:r>
          </a:p>
          <a:p>
            <a:r>
              <a:rPr lang="en-US" sz="2400" dirty="0"/>
              <a:t>Connection to mediation services</a:t>
            </a:r>
          </a:p>
          <a:p>
            <a:r>
              <a:rPr lang="en-US" sz="2400" dirty="0"/>
              <a:t>Direct intervention or mediation</a:t>
            </a:r>
          </a:p>
          <a:p>
            <a:r>
              <a:rPr lang="en-US" sz="2400" dirty="0"/>
              <a:t>Incident reporting (only if desired)</a:t>
            </a:r>
          </a:p>
          <a:p>
            <a:pPr lvl="1"/>
            <a:endParaRPr lang="en-US" sz="2200" dirty="0"/>
          </a:p>
          <a:p>
            <a:pPr lvl="1"/>
            <a:endParaRPr lang="en-US" sz="2200" dirty="0"/>
          </a:p>
        </p:txBody>
      </p:sp>
      <p:pic>
        <p:nvPicPr>
          <p:cNvPr id="6" name="Picture 5" descr="Shape&#10;&#10;Description automatically generated with medium confidence">
            <a:extLst>
              <a:ext uri="{FF2B5EF4-FFF2-40B4-BE49-F238E27FC236}">
                <a16:creationId xmlns:a16="http://schemas.microsoft.com/office/drawing/2014/main" id="{C3454F50-F4BF-7A4F-BC3A-7CFE133B6E2D}"/>
              </a:ext>
            </a:extLst>
          </p:cNvPr>
          <p:cNvPicPr>
            <a:picLocks noChangeAspect="1"/>
          </p:cNvPicPr>
          <p:nvPr/>
        </p:nvPicPr>
        <p:blipFill rotWithShape="1">
          <a:blip r:embed="rId2">
            <a:extLst>
              <a:ext uri="{28A0092B-C50C-407E-A947-70E740481C1C}">
                <a14:useLocalDpi xmlns:a14="http://schemas.microsoft.com/office/drawing/2010/main" val="0"/>
              </a:ext>
            </a:extLst>
          </a:blip>
          <a:srcRect l="47071"/>
          <a:stretch/>
        </p:blipFill>
        <p:spPr>
          <a:xfrm>
            <a:off x="9098714" y="1533888"/>
            <a:ext cx="2581230" cy="3800475"/>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8C8F0B4-0B5D-7D4D-B5E0-768CD73F0F2D}"/>
              </a:ext>
            </a:extLst>
          </p:cNvPr>
          <p:cNvPicPr>
            <a:picLocks noChangeAspect="1"/>
          </p:cNvPicPr>
          <p:nvPr/>
        </p:nvPicPr>
        <p:blipFill rotWithShape="1">
          <a:blip r:embed="rId2">
            <a:extLst>
              <a:ext uri="{28A0092B-C50C-407E-A947-70E740481C1C}">
                <a14:useLocalDpi xmlns:a14="http://schemas.microsoft.com/office/drawing/2010/main" val="0"/>
              </a:ext>
            </a:extLst>
          </a:blip>
          <a:srcRect l="47071"/>
          <a:stretch/>
        </p:blipFill>
        <p:spPr>
          <a:xfrm flipH="1">
            <a:off x="6589808" y="1528762"/>
            <a:ext cx="2581230" cy="3800475"/>
          </a:xfrm>
          <a:prstGeom prst="rect">
            <a:avLst/>
          </a:prstGeom>
        </p:spPr>
      </p:pic>
      <p:sp>
        <p:nvSpPr>
          <p:cNvPr id="9" name="Footer Placeholder 2">
            <a:extLst>
              <a:ext uri="{FF2B5EF4-FFF2-40B4-BE49-F238E27FC236}">
                <a16:creationId xmlns:a16="http://schemas.microsoft.com/office/drawing/2014/main" id="{24404589-71B8-FE41-B3EA-075539C12F40}"/>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167864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3031-9349-FCD0-CF0A-DDFECC8C8ED5}"/>
              </a:ext>
            </a:extLst>
          </p:cNvPr>
          <p:cNvSpPr>
            <a:spLocks noGrp="1"/>
          </p:cNvSpPr>
          <p:nvPr>
            <p:ph type="title"/>
          </p:nvPr>
        </p:nvSpPr>
        <p:spPr>
          <a:xfrm>
            <a:off x="332413" y="254761"/>
            <a:ext cx="11074576" cy="461665"/>
          </a:xfrm>
        </p:spPr>
        <p:txBody>
          <a:bodyPr/>
          <a:lstStyle/>
          <a:p>
            <a:r>
              <a:rPr lang="en-US" dirty="0"/>
              <a:t>How do I get help from TAA?</a:t>
            </a:r>
          </a:p>
        </p:txBody>
      </p:sp>
      <p:sp>
        <p:nvSpPr>
          <p:cNvPr id="3" name="Content Placeholder 2">
            <a:extLst>
              <a:ext uri="{FF2B5EF4-FFF2-40B4-BE49-F238E27FC236}">
                <a16:creationId xmlns:a16="http://schemas.microsoft.com/office/drawing/2014/main" id="{034C481C-8E90-A706-8F5B-B7C16B88663D}"/>
              </a:ext>
            </a:extLst>
          </p:cNvPr>
          <p:cNvSpPr>
            <a:spLocks noGrp="1"/>
          </p:cNvSpPr>
          <p:nvPr>
            <p:ph idx="1"/>
          </p:nvPr>
        </p:nvSpPr>
        <p:spPr>
          <a:xfrm>
            <a:off x="332413" y="1382757"/>
            <a:ext cx="5023440" cy="3587875"/>
          </a:xfrm>
        </p:spPr>
        <p:txBody>
          <a:bodyPr/>
          <a:lstStyle/>
          <a:p>
            <a:r>
              <a:rPr lang="en-US" dirty="0"/>
              <a:t>1) Email TAA directly </a:t>
            </a:r>
          </a:p>
          <a:p>
            <a:pPr lvl="1"/>
            <a:r>
              <a:rPr lang="en-US" dirty="0"/>
              <a:t>Vanessa will directly pair you with a TAA member, either student, faculty, or post-doc</a:t>
            </a:r>
          </a:p>
          <a:p>
            <a:pPr marL="357187" lvl="1" indent="0">
              <a:buNone/>
            </a:pPr>
            <a:endParaRPr lang="en-US" dirty="0"/>
          </a:p>
          <a:p>
            <a:pPr marL="357187" lvl="1" indent="0">
              <a:buNone/>
            </a:pPr>
            <a:endParaRPr lang="en-US" dirty="0"/>
          </a:p>
          <a:p>
            <a:r>
              <a:rPr lang="en-US" dirty="0"/>
              <a:t>2) Email a TAA member directly</a:t>
            </a:r>
          </a:p>
          <a:p>
            <a:pPr lvl="1"/>
            <a:r>
              <a:rPr lang="en-US" dirty="0"/>
              <a:t>On our website there are member profiles that have contact information, personal background, and experiences. </a:t>
            </a:r>
          </a:p>
        </p:txBody>
      </p:sp>
      <p:pic>
        <p:nvPicPr>
          <p:cNvPr id="4" name="Picture 3">
            <a:extLst>
              <a:ext uri="{FF2B5EF4-FFF2-40B4-BE49-F238E27FC236}">
                <a16:creationId xmlns:a16="http://schemas.microsoft.com/office/drawing/2014/main" id="{760F1180-9912-758B-0EDC-179F6C785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517" y="254761"/>
            <a:ext cx="4680405" cy="905885"/>
          </a:xfrm>
          <a:prstGeom prst="rect">
            <a:avLst/>
          </a:prstGeom>
        </p:spPr>
      </p:pic>
      <p:pic>
        <p:nvPicPr>
          <p:cNvPr id="6" name="Picture 5">
            <a:extLst>
              <a:ext uri="{FF2B5EF4-FFF2-40B4-BE49-F238E27FC236}">
                <a16:creationId xmlns:a16="http://schemas.microsoft.com/office/drawing/2014/main" id="{7C13BD54-1F3D-71A5-E0BD-87E9BC772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437" y="1382757"/>
            <a:ext cx="5952566" cy="3876336"/>
          </a:xfrm>
          <a:prstGeom prst="rect">
            <a:avLst/>
          </a:prstGeom>
        </p:spPr>
      </p:pic>
    </p:spTree>
    <p:extLst>
      <p:ext uri="{BB962C8B-B14F-4D97-AF65-F5344CB8AC3E}">
        <p14:creationId xmlns:p14="http://schemas.microsoft.com/office/powerpoint/2010/main" val="215264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605368" y="476872"/>
            <a:ext cx="11074576" cy="461665"/>
          </a:xfrm>
        </p:spPr>
        <p:txBody>
          <a:bodyPr/>
          <a:lstStyle/>
          <a:p>
            <a:r>
              <a:rPr lang="en-US" b="1" dirty="0">
                <a:solidFill>
                  <a:schemeClr val="tx2"/>
                </a:solidFill>
              </a:rPr>
              <a:t>Penn Medicine IDEAL</a:t>
            </a:r>
            <a:r>
              <a:rPr lang="en-US" b="1" baseline="30000" dirty="0">
                <a:solidFill>
                  <a:schemeClr val="tx2"/>
                </a:solidFill>
              </a:rPr>
              <a:t>XP</a:t>
            </a:r>
            <a:r>
              <a:rPr lang="en-US" b="1" dirty="0">
                <a:solidFill>
                  <a:schemeClr val="tx2"/>
                </a:solidFill>
              </a:rPr>
              <a:t> Est. 2021</a:t>
            </a:r>
          </a:p>
        </p:txBody>
      </p:sp>
      <p:sp>
        <p:nvSpPr>
          <p:cNvPr id="8" name="Content Placeholder 2">
            <a:extLst>
              <a:ext uri="{FF2B5EF4-FFF2-40B4-BE49-F238E27FC236}">
                <a16:creationId xmlns:a16="http://schemas.microsoft.com/office/drawing/2014/main" id="{5411957D-11FC-9146-8139-B09396D2EF30}"/>
              </a:ext>
            </a:extLst>
          </p:cNvPr>
          <p:cNvSpPr>
            <a:spLocks noGrp="1"/>
          </p:cNvSpPr>
          <p:nvPr>
            <p:ph idx="1"/>
          </p:nvPr>
        </p:nvSpPr>
        <p:spPr>
          <a:xfrm>
            <a:off x="534532" y="1060497"/>
            <a:ext cx="10619499" cy="5070332"/>
          </a:xfrm>
        </p:spPr>
        <p:txBody>
          <a:bodyPr/>
          <a:lstStyle/>
          <a:p>
            <a:pPr algn="just"/>
            <a:r>
              <a:rPr lang="en-US" sz="2200" b="1" dirty="0">
                <a:ea typeface="Calibri" panose="020F0502020204030204" pitchFamily="34" charset="0"/>
              </a:rPr>
              <a:t>What?: </a:t>
            </a:r>
          </a:p>
          <a:p>
            <a:pPr lvl="1" algn="just"/>
            <a:r>
              <a:rPr lang="en-US" sz="2000" dirty="0">
                <a:ea typeface="Calibri" panose="020F0502020204030204" pitchFamily="34" charset="0"/>
              </a:rPr>
              <a:t> An</a:t>
            </a:r>
            <a:r>
              <a:rPr lang="en-US" sz="2000" dirty="0"/>
              <a:t> enhanced structure for a unified education office focused on inclusion, diversity, and equity.  </a:t>
            </a:r>
            <a:endParaRPr lang="en-US" sz="2200" dirty="0">
              <a:ea typeface="Calibri" panose="020F0502020204030204" pitchFamily="34" charset="0"/>
            </a:endParaRPr>
          </a:p>
          <a:p>
            <a:pPr algn="just"/>
            <a:r>
              <a:rPr lang="en-US" sz="2200" b="1" dirty="0">
                <a:ea typeface="Calibri" panose="020F0502020204030204" pitchFamily="34" charset="0"/>
              </a:rPr>
              <a:t>Who?:</a:t>
            </a:r>
          </a:p>
          <a:p>
            <a:pPr lvl="1" algn="just"/>
            <a:r>
              <a:rPr lang="en-US" sz="2000" dirty="0">
                <a:ea typeface="Calibri" panose="020F0502020204030204" pitchFamily="34" charset="0"/>
              </a:rPr>
              <a:t>Support our diverse community of learners by cultivating a culture of equitable inclusivity across all PSOM education programs: Biomedical Graduate Studies (BGS), Biomedical Postdoctoral Programs (BPP), Master’s and Certificate Programs (</a:t>
            </a:r>
            <a:r>
              <a:rPr lang="en-US" sz="2000" dirty="0" err="1">
                <a:ea typeface="Calibri" panose="020F0502020204030204" pitchFamily="34" charset="0"/>
              </a:rPr>
              <a:t>MaC</a:t>
            </a:r>
            <a:r>
              <a:rPr lang="en-US" sz="2000" dirty="0">
                <a:ea typeface="Calibri" panose="020F0502020204030204" pitchFamily="34" charset="0"/>
              </a:rPr>
              <a:t>), Medical Scientist Training Program (MSTP), and Undergraduate Medical Education (UME). </a:t>
            </a:r>
          </a:p>
          <a:p>
            <a:pPr algn="just"/>
            <a:r>
              <a:rPr lang="en-US" sz="2400" b="1" dirty="0">
                <a:ea typeface="Calibri" panose="020F0502020204030204" pitchFamily="34" charset="0"/>
              </a:rPr>
              <a:t>How?:</a:t>
            </a:r>
          </a:p>
          <a:p>
            <a:pPr lvl="1" algn="just"/>
            <a:r>
              <a:rPr lang="en-US" sz="2000" dirty="0">
                <a:ea typeface="Calibri" panose="020F0502020204030204" pitchFamily="34" charset="0"/>
              </a:rPr>
              <a:t>Address the individual and group needs of marginalized students and postdocs in a deliberate and focused manner.</a:t>
            </a:r>
          </a:p>
          <a:p>
            <a:pPr lvl="1" algn="just"/>
            <a:r>
              <a:rPr lang="en-US" sz="2000" dirty="0">
                <a:ea typeface="Calibri" panose="020F0502020204030204" pitchFamily="34" charset="0"/>
              </a:rPr>
              <a:t>Engage all learners for the purpose of creating an inclusive and anti-racist climate at PSOM through education and training.</a:t>
            </a:r>
            <a:endParaRPr lang="en-US" sz="2200" b="1" dirty="0">
              <a:ea typeface="Calibri" panose="020F0502020204030204" pitchFamily="34" charset="0"/>
            </a:endParaRPr>
          </a:p>
          <a:p>
            <a:pPr lvl="1" algn="just"/>
            <a:endParaRPr lang="en-US" sz="2200" dirty="0">
              <a:ea typeface="Calibri" panose="020F0502020204030204" pitchFamily="34" charset="0"/>
            </a:endParaRPr>
          </a:p>
        </p:txBody>
      </p:sp>
      <p:sp>
        <p:nvSpPr>
          <p:cNvPr id="5" name="Footer Placeholder 2">
            <a:extLst>
              <a:ext uri="{FF2B5EF4-FFF2-40B4-BE49-F238E27FC236}">
                <a16:creationId xmlns:a16="http://schemas.microsoft.com/office/drawing/2014/main" id="{4A475439-265F-E040-A8C8-B1BB1E128ED2}"/>
              </a:ext>
            </a:extLst>
          </p:cNvPr>
          <p:cNvSpPr txBox="1">
            <a:spLocks/>
          </p:cNvSpPr>
          <p:nvPr/>
        </p:nvSpPr>
        <p:spPr>
          <a:xfrm>
            <a:off x="2914046" y="6114290"/>
            <a:ext cx="5860472" cy="74371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a:hlinkClick r:id="rId2"/>
              </a:rPr>
              <a:t>www.med.upenn.edu/idealresearch</a:t>
            </a:r>
            <a:r>
              <a:rPr lang="en-US" dirty="0"/>
              <a:t>  Twitter &amp; Instagram: @</a:t>
            </a:r>
            <a:r>
              <a:rPr lang="en-US" dirty="0" err="1"/>
              <a:t>IDEAL_Research</a:t>
            </a:r>
            <a:endParaRPr lang="en-US" dirty="0"/>
          </a:p>
          <a:p>
            <a:r>
              <a:rPr lang="en-US" dirty="0">
                <a:hlinkClick r:id="rId3"/>
              </a:rPr>
              <a:t>www.med.upenn.edu/idealmed</a:t>
            </a:r>
            <a:r>
              <a:rPr lang="en-US" dirty="0"/>
              <a:t> Twitter: @</a:t>
            </a:r>
            <a:r>
              <a:rPr lang="en-US" dirty="0" err="1"/>
              <a:t>PennMedPDI</a:t>
            </a:r>
            <a:endParaRPr lang="en-US" dirty="0"/>
          </a:p>
        </p:txBody>
      </p:sp>
    </p:spTree>
    <p:extLst>
      <p:ext uri="{BB962C8B-B14F-4D97-AF65-F5344CB8AC3E}">
        <p14:creationId xmlns:p14="http://schemas.microsoft.com/office/powerpoint/2010/main" val="3237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605368" y="476872"/>
            <a:ext cx="11074576" cy="923330"/>
          </a:xfrm>
        </p:spPr>
        <p:txBody>
          <a:bodyPr/>
          <a:lstStyle/>
          <a:p>
            <a:r>
              <a:rPr lang="en-US" b="1" dirty="0">
                <a:solidFill>
                  <a:schemeClr val="tx2"/>
                </a:solidFill>
              </a:rPr>
              <a:t>Principles of Inclusion, Diversity, &amp; Equity in </a:t>
            </a:r>
            <a:br>
              <a:rPr lang="en-US" b="1" dirty="0">
                <a:solidFill>
                  <a:schemeClr val="tx2"/>
                </a:solidFill>
              </a:rPr>
            </a:br>
            <a:r>
              <a:rPr lang="en-US" b="1" dirty="0">
                <a:solidFill>
                  <a:schemeClr val="tx2"/>
                </a:solidFill>
              </a:rPr>
              <a:t>Penn Medicine Research Community </a:t>
            </a:r>
          </a:p>
        </p:txBody>
      </p:sp>
      <p:sp>
        <p:nvSpPr>
          <p:cNvPr id="8" name="Content Placeholder 2">
            <a:extLst>
              <a:ext uri="{FF2B5EF4-FFF2-40B4-BE49-F238E27FC236}">
                <a16:creationId xmlns:a16="http://schemas.microsoft.com/office/drawing/2014/main" id="{5411957D-11FC-9146-8139-B09396D2EF30}"/>
              </a:ext>
            </a:extLst>
          </p:cNvPr>
          <p:cNvSpPr>
            <a:spLocks noGrp="1"/>
          </p:cNvSpPr>
          <p:nvPr>
            <p:ph idx="1"/>
          </p:nvPr>
        </p:nvSpPr>
        <p:spPr>
          <a:xfrm>
            <a:off x="534533" y="954932"/>
            <a:ext cx="10619499" cy="4983129"/>
          </a:xfrm>
        </p:spPr>
        <p:txBody>
          <a:bodyPr/>
          <a:lstStyle/>
          <a:p>
            <a:pPr marL="0" indent="0" algn="just">
              <a:buNone/>
            </a:pPr>
            <a:endParaRPr lang="en-US" sz="2200" dirty="0">
              <a:ea typeface="Calibri" panose="020F0502020204030204" pitchFamily="34" charset="0"/>
            </a:endParaRPr>
          </a:p>
          <a:p>
            <a:pPr algn="just"/>
            <a:r>
              <a:rPr lang="en-US" sz="2200" b="1" dirty="0">
                <a:ea typeface="Calibri" panose="020F0502020204030204" pitchFamily="34" charset="0"/>
              </a:rPr>
              <a:t>Inclusion </a:t>
            </a:r>
            <a:r>
              <a:rPr lang="en-US" sz="2200" dirty="0">
                <a:ea typeface="Calibri" panose="020F0502020204030204" pitchFamily="34" charset="0"/>
              </a:rPr>
              <a:t>is our commitment to initiatives, strategies, and behaviors within the Penn Medicine research training community that allow for respectful engagement and embracement of the diversity of its members.  </a:t>
            </a:r>
          </a:p>
          <a:p>
            <a:pPr algn="just"/>
            <a:endParaRPr lang="en-US" sz="2200" dirty="0">
              <a:ea typeface="Calibri" panose="020F0502020204030204" pitchFamily="34" charset="0"/>
            </a:endParaRPr>
          </a:p>
          <a:p>
            <a:pPr algn="just"/>
            <a:r>
              <a:rPr lang="en-US" sz="2200" b="1" dirty="0">
                <a:ea typeface="Calibri" panose="020F0502020204030204" pitchFamily="34" charset="0"/>
              </a:rPr>
              <a:t>Diversity</a:t>
            </a:r>
            <a:r>
              <a:rPr lang="en-US" sz="2200" dirty="0">
                <a:ea typeface="Calibri" panose="020F0502020204030204" pitchFamily="34" charset="0"/>
              </a:rPr>
              <a:t> is the variations in identities that exist within the Penn Medicine research training community with an emphasis on increasing the representation of individuals that have been traditionally disadvantaged or are historically underrepresented in research and medicine.</a:t>
            </a:r>
          </a:p>
          <a:p>
            <a:pPr marL="0" indent="0" algn="just">
              <a:buNone/>
            </a:pPr>
            <a:endParaRPr lang="en-US" sz="2200" dirty="0">
              <a:ea typeface="Calibri" panose="020F0502020204030204" pitchFamily="34" charset="0"/>
            </a:endParaRPr>
          </a:p>
          <a:p>
            <a:pPr algn="just"/>
            <a:r>
              <a:rPr lang="en-US" sz="2200" b="1" dirty="0">
                <a:ea typeface="Calibri" panose="020F0502020204030204" pitchFamily="34" charset="0"/>
              </a:rPr>
              <a:t>Equity</a:t>
            </a:r>
            <a:r>
              <a:rPr lang="en-US" sz="2200" dirty="0">
                <a:ea typeface="Calibri" panose="020F0502020204030204" pitchFamily="34" charset="0"/>
              </a:rPr>
              <a:t> is our implementation of policies that ensure members of the Penn Medicine research training community from marginalized identities have access to the same opportunities to grow, contribute, and develop within it.</a:t>
            </a:r>
          </a:p>
        </p:txBody>
      </p:sp>
      <p:sp>
        <p:nvSpPr>
          <p:cNvPr id="5" name="Footer Placeholder 2">
            <a:extLst>
              <a:ext uri="{FF2B5EF4-FFF2-40B4-BE49-F238E27FC236}">
                <a16:creationId xmlns:a16="http://schemas.microsoft.com/office/drawing/2014/main" id="{4A475439-265F-E040-A8C8-B1BB1E128ED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4230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534533" y="114407"/>
            <a:ext cx="11074576" cy="461665"/>
          </a:xfrm>
        </p:spPr>
        <p:txBody>
          <a:bodyPr/>
          <a:lstStyle/>
          <a:p>
            <a:r>
              <a:rPr lang="en-US" b="1" dirty="0">
                <a:solidFill>
                  <a:schemeClr val="tx2"/>
                </a:solidFill>
              </a:rPr>
              <a:t>IDEAL Research: Mission, Objectives, &amp; Vision</a:t>
            </a:r>
          </a:p>
        </p:txBody>
      </p:sp>
      <p:sp>
        <p:nvSpPr>
          <p:cNvPr id="8" name="Content Placeholder 2">
            <a:extLst>
              <a:ext uri="{FF2B5EF4-FFF2-40B4-BE49-F238E27FC236}">
                <a16:creationId xmlns:a16="http://schemas.microsoft.com/office/drawing/2014/main" id="{5411957D-11FC-9146-8139-B09396D2EF30}"/>
              </a:ext>
            </a:extLst>
          </p:cNvPr>
          <p:cNvSpPr>
            <a:spLocks noGrp="1"/>
          </p:cNvSpPr>
          <p:nvPr>
            <p:ph idx="1"/>
          </p:nvPr>
        </p:nvSpPr>
        <p:spPr>
          <a:xfrm>
            <a:off x="534533" y="576072"/>
            <a:ext cx="10619499" cy="5962884"/>
          </a:xfrm>
        </p:spPr>
        <p:txBody>
          <a:bodyPr/>
          <a:lstStyle/>
          <a:p>
            <a:pPr algn="just"/>
            <a:r>
              <a:rPr lang="en-US" dirty="0">
                <a:ea typeface="Calibri" panose="020F0502020204030204" pitchFamily="34" charset="0"/>
              </a:rPr>
              <a:t>The </a:t>
            </a:r>
            <a:r>
              <a:rPr lang="en-US" b="1" dirty="0">
                <a:solidFill>
                  <a:schemeClr val="tx2"/>
                </a:solidFill>
                <a:ea typeface="Calibri" panose="020F0502020204030204" pitchFamily="34" charset="0"/>
              </a:rPr>
              <a:t>Mission</a:t>
            </a:r>
            <a:r>
              <a:rPr lang="en-US" dirty="0">
                <a:ea typeface="Calibri" panose="020F0502020204030204" pitchFamily="34" charset="0"/>
              </a:rPr>
              <a:t> of IDEAL Research is to ensure </a:t>
            </a:r>
            <a:r>
              <a:rPr lang="en-US" i="1" dirty="0">
                <a:ea typeface="Calibri" panose="020F0502020204030204" pitchFamily="34" charset="0"/>
              </a:rPr>
              <a:t>alignment between innovation and impact </a:t>
            </a:r>
            <a:r>
              <a:rPr lang="en-US" dirty="0">
                <a:ea typeface="Calibri" panose="020F0502020204030204" pitchFamily="34" charset="0"/>
              </a:rPr>
              <a:t>in biomedical research with a </a:t>
            </a:r>
            <a:r>
              <a:rPr lang="en-US" i="1" dirty="0">
                <a:ea typeface="Calibri" panose="020F0502020204030204" pitchFamily="34" charset="0"/>
              </a:rPr>
              <a:t>commitment to inclusion, diversity, and equity </a:t>
            </a:r>
            <a:r>
              <a:rPr lang="en-US" dirty="0">
                <a:ea typeface="Calibri" panose="020F0502020204030204" pitchFamily="34" charset="0"/>
              </a:rPr>
              <a:t>that is necessary for </a:t>
            </a:r>
            <a:r>
              <a:rPr lang="en-US" i="1" dirty="0">
                <a:ea typeface="Calibri" panose="020F0502020204030204" pitchFamily="34" charset="0"/>
              </a:rPr>
              <a:t>research excellence </a:t>
            </a:r>
            <a:r>
              <a:rPr lang="en-US" dirty="0">
                <a:ea typeface="Calibri" panose="020F0502020204030204" pitchFamily="34" charset="0"/>
              </a:rPr>
              <a:t>by valuing, engaging, and embracing the diversity of identity within the Penn Medicine research community and ensuring access to opportunities to individuals from marginalized identities to grow, contribute, and develop within it. </a:t>
            </a:r>
          </a:p>
          <a:p>
            <a:pPr algn="just"/>
            <a:endParaRPr lang="en-US" sz="2200" dirty="0">
              <a:ea typeface="Calibri" panose="020F0502020204030204" pitchFamily="34" charset="0"/>
            </a:endParaRPr>
          </a:p>
          <a:p>
            <a:pPr algn="just"/>
            <a:r>
              <a:rPr lang="en-US" dirty="0">
                <a:ea typeface="Calibri" panose="020F0502020204030204" pitchFamily="34" charset="0"/>
              </a:rPr>
              <a:t>The </a:t>
            </a:r>
            <a:r>
              <a:rPr lang="en-US" b="1" dirty="0">
                <a:solidFill>
                  <a:schemeClr val="tx2"/>
                </a:solidFill>
                <a:ea typeface="Calibri" panose="020F0502020204030204" pitchFamily="34" charset="0"/>
              </a:rPr>
              <a:t>Objectives</a:t>
            </a:r>
            <a:r>
              <a:rPr lang="en-US" dirty="0">
                <a:ea typeface="Calibri" panose="020F0502020204030204" pitchFamily="34" charset="0"/>
              </a:rPr>
              <a:t> of IDEAL Research are: </a:t>
            </a:r>
          </a:p>
          <a:p>
            <a:pPr lvl="1" algn="just"/>
            <a:r>
              <a:rPr lang="en-US" sz="1600" dirty="0" err="1">
                <a:ea typeface="Calibri" panose="020F0502020204030204" pitchFamily="34" charset="0"/>
              </a:rPr>
              <a:t>i</a:t>
            </a:r>
            <a:r>
              <a:rPr lang="en-US" sz="1600" dirty="0">
                <a:ea typeface="Calibri" panose="020F0502020204030204" pitchFamily="34" charset="0"/>
              </a:rPr>
              <a:t>) Provide research training opportunities to undergraduates and post-baccalaureate scholars</a:t>
            </a:r>
          </a:p>
          <a:p>
            <a:pPr lvl="1" algn="just"/>
            <a:r>
              <a:rPr lang="en-US" sz="1600" dirty="0">
                <a:ea typeface="Calibri" panose="020F0502020204030204" pitchFamily="34" charset="0"/>
              </a:rPr>
              <a:t>ii) Recruit the next generation of biomedical research trainees </a:t>
            </a:r>
          </a:p>
          <a:p>
            <a:pPr lvl="1" algn="just"/>
            <a:r>
              <a:rPr lang="en-US" sz="1600" dirty="0">
                <a:ea typeface="Calibri" panose="020F0502020204030204" pitchFamily="34" charset="0"/>
              </a:rPr>
              <a:t>ii) Establish community driven support networks for trainee advocacy</a:t>
            </a:r>
          </a:p>
          <a:p>
            <a:pPr lvl="1" algn="just"/>
            <a:r>
              <a:rPr lang="en-US" sz="1600" dirty="0">
                <a:ea typeface="Calibri" panose="020F0502020204030204" pitchFamily="34" charset="0"/>
              </a:rPr>
              <a:t>iv) Facilitate opportunities for community engagement and outreach</a:t>
            </a:r>
          </a:p>
          <a:p>
            <a:pPr lvl="1" algn="just"/>
            <a:r>
              <a:rPr lang="en-US" sz="1600" dirty="0">
                <a:ea typeface="Calibri" panose="020F0502020204030204" pitchFamily="34" charset="0"/>
              </a:rPr>
              <a:t>v) Lead in grant administration and program evaluation</a:t>
            </a:r>
            <a:endParaRPr lang="en-US" sz="2000" dirty="0">
              <a:ea typeface="Calibri" panose="020F0502020204030204" pitchFamily="34" charset="0"/>
            </a:endParaRPr>
          </a:p>
          <a:p>
            <a:pPr algn="just"/>
            <a:endParaRPr lang="en-US" sz="2200" dirty="0">
              <a:ea typeface="Calibri" panose="020F0502020204030204" pitchFamily="34" charset="0"/>
            </a:endParaRPr>
          </a:p>
          <a:p>
            <a:pPr algn="just"/>
            <a:r>
              <a:rPr lang="en-US" dirty="0">
                <a:ea typeface="Calibri" panose="020F0502020204030204" pitchFamily="34" charset="0"/>
              </a:rPr>
              <a:t>The </a:t>
            </a:r>
            <a:r>
              <a:rPr lang="en-US" b="1" dirty="0">
                <a:solidFill>
                  <a:schemeClr val="tx2"/>
                </a:solidFill>
                <a:ea typeface="Calibri" panose="020F0502020204030204" pitchFamily="34" charset="0"/>
              </a:rPr>
              <a:t>Vision</a:t>
            </a:r>
            <a:r>
              <a:rPr lang="en-US" dirty="0">
                <a:ea typeface="Calibri" panose="020F0502020204030204" pitchFamily="34" charset="0"/>
              </a:rPr>
              <a:t> of IDEAL Research is to create, nurture, and maintain a Penn Medicine research community that embodies diversity, values inclusivity, and promotes equity.  </a:t>
            </a:r>
          </a:p>
          <a:p>
            <a:pPr algn="just"/>
            <a:endParaRPr lang="en-US" sz="2200" b="1" dirty="0">
              <a:ea typeface="Calibri" panose="020F0502020204030204" pitchFamily="34" charset="0"/>
            </a:endParaRPr>
          </a:p>
          <a:p>
            <a:pPr algn="just"/>
            <a:endParaRPr lang="en-US" sz="2200" dirty="0">
              <a:ea typeface="Calibri" panose="020F0502020204030204" pitchFamily="34" charset="0"/>
            </a:endParaRPr>
          </a:p>
        </p:txBody>
      </p:sp>
      <p:sp>
        <p:nvSpPr>
          <p:cNvPr id="5" name="Footer Placeholder 2">
            <a:extLst>
              <a:ext uri="{FF2B5EF4-FFF2-40B4-BE49-F238E27FC236}">
                <a16:creationId xmlns:a16="http://schemas.microsoft.com/office/drawing/2014/main" id="{AAF087E9-4838-A942-8A7F-A9771CD490B8}"/>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spTree>
    <p:extLst>
      <p:ext uri="{BB962C8B-B14F-4D97-AF65-F5344CB8AC3E}">
        <p14:creationId xmlns:p14="http://schemas.microsoft.com/office/powerpoint/2010/main" val="282335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534533" y="114407"/>
            <a:ext cx="11074576" cy="461665"/>
          </a:xfrm>
        </p:spPr>
        <p:txBody>
          <a:bodyPr/>
          <a:lstStyle/>
          <a:p>
            <a:r>
              <a:rPr lang="en-US" b="1" dirty="0">
                <a:solidFill>
                  <a:schemeClr val="tx2"/>
                </a:solidFill>
              </a:rPr>
              <a:t>IDEAL Research: Our Team</a:t>
            </a:r>
          </a:p>
        </p:txBody>
      </p:sp>
      <p:grpSp>
        <p:nvGrpSpPr>
          <p:cNvPr id="9" name="Group 8">
            <a:extLst>
              <a:ext uri="{FF2B5EF4-FFF2-40B4-BE49-F238E27FC236}">
                <a16:creationId xmlns:a16="http://schemas.microsoft.com/office/drawing/2014/main" id="{8D810C62-4B4A-1644-B4F6-15ACCFB409E7}"/>
              </a:ext>
            </a:extLst>
          </p:cNvPr>
          <p:cNvGrpSpPr/>
          <p:nvPr/>
        </p:nvGrpSpPr>
        <p:grpSpPr>
          <a:xfrm>
            <a:off x="1048433" y="608109"/>
            <a:ext cx="3236063" cy="5485779"/>
            <a:chOff x="1048433" y="608109"/>
            <a:chExt cx="3236063" cy="5485779"/>
          </a:xfrm>
        </p:grpSpPr>
        <p:sp>
          <p:nvSpPr>
            <p:cNvPr id="7" name="TextBox 6">
              <a:extLst>
                <a:ext uri="{FF2B5EF4-FFF2-40B4-BE49-F238E27FC236}">
                  <a16:creationId xmlns:a16="http://schemas.microsoft.com/office/drawing/2014/main" id="{5E6756D4-E4A9-2248-B442-1C4928563B3D}"/>
                </a:ext>
              </a:extLst>
            </p:cNvPr>
            <p:cNvSpPr txBox="1"/>
            <p:nvPr/>
          </p:nvSpPr>
          <p:spPr>
            <a:xfrm>
              <a:off x="1048433" y="2583229"/>
              <a:ext cx="3236063" cy="761747"/>
            </a:xfrm>
            <a:prstGeom prst="rect">
              <a:avLst/>
            </a:prstGeom>
            <a:noFill/>
          </p:spPr>
          <p:txBody>
            <a:bodyPr wrap="square" rtlCol="0">
              <a:spAutoFit/>
            </a:bodyPr>
            <a:lstStyle/>
            <a:p>
              <a:pPr algn="ctr"/>
              <a:r>
                <a:rPr lang="en-US" sz="1200" b="1" dirty="0">
                  <a:cs typeface="Arial" panose="020B0604020202020204" pitchFamily="34" charset="0"/>
                </a:rPr>
                <a:t>Donita C. Brady Ph.D.</a:t>
              </a:r>
            </a:p>
            <a:p>
              <a:pPr algn="ctr"/>
              <a:r>
                <a:rPr lang="en-US" sz="1050" dirty="0">
                  <a:solidFill>
                    <a:schemeClr val="tx1"/>
                  </a:solidFill>
                  <a:cs typeface="Arial" panose="020B0604020202020204" pitchFamily="34" charset="0"/>
                </a:rPr>
                <a:t>Assistant Dean for </a:t>
              </a:r>
            </a:p>
            <a:p>
              <a:pPr algn="ctr"/>
              <a:r>
                <a:rPr lang="en-US" sz="1050" dirty="0">
                  <a:solidFill>
                    <a:schemeClr val="tx1"/>
                  </a:solidFill>
                  <a:cs typeface="Arial" panose="020B0604020202020204" pitchFamily="34" charset="0"/>
                </a:rPr>
                <a:t>Inclusion, Diversity, &amp; Equity in Research Training</a:t>
              </a:r>
            </a:p>
            <a:p>
              <a:pPr algn="ctr"/>
              <a:r>
                <a:rPr lang="en-US" sz="1050" dirty="0">
                  <a:solidFill>
                    <a:schemeClr val="tx1"/>
                  </a:solidFill>
                  <a:cs typeface="Arial" panose="020B0604020202020204" pitchFamily="34" charset="0"/>
                </a:rPr>
                <a:t>Faculty Co-Director, SUIP</a:t>
              </a:r>
            </a:p>
          </p:txBody>
        </p:sp>
        <p:pic>
          <p:nvPicPr>
            <p:cNvPr id="5" name="Picture 4">
              <a:extLst>
                <a:ext uri="{FF2B5EF4-FFF2-40B4-BE49-F238E27FC236}">
                  <a16:creationId xmlns:a16="http://schemas.microsoft.com/office/drawing/2014/main" id="{614E7237-B1C5-E249-A238-A048B013B0C5}"/>
                </a:ext>
              </a:extLst>
            </p:cNvPr>
            <p:cNvPicPr>
              <a:picLocks noChangeAspect="1"/>
            </p:cNvPicPr>
            <p:nvPr/>
          </p:nvPicPr>
          <p:blipFill>
            <a:blip r:embed="rId2"/>
            <a:stretch>
              <a:fillRect/>
            </a:stretch>
          </p:blipFill>
          <p:spPr>
            <a:xfrm>
              <a:off x="1984924" y="608109"/>
              <a:ext cx="1363081" cy="1828800"/>
            </a:xfrm>
            <a:prstGeom prst="rect">
              <a:avLst/>
            </a:prstGeom>
            <a:ln w="38100">
              <a:solidFill>
                <a:schemeClr val="accent1"/>
              </a:solidFill>
            </a:ln>
          </p:spPr>
        </p:pic>
        <p:pic>
          <p:nvPicPr>
            <p:cNvPr id="22" name="Picture 21">
              <a:extLst>
                <a:ext uri="{FF2B5EF4-FFF2-40B4-BE49-F238E27FC236}">
                  <a16:creationId xmlns:a16="http://schemas.microsoft.com/office/drawing/2014/main" id="{E176E3BA-88DF-534E-AB94-4103B5F13CD5}"/>
                </a:ext>
              </a:extLst>
            </p:cNvPr>
            <p:cNvPicPr>
              <a:picLocks noChangeAspect="1"/>
            </p:cNvPicPr>
            <p:nvPr/>
          </p:nvPicPr>
          <p:blipFill>
            <a:blip r:embed="rId3"/>
            <a:stretch>
              <a:fillRect/>
            </a:stretch>
          </p:blipFill>
          <p:spPr>
            <a:xfrm>
              <a:off x="1985236" y="3357441"/>
              <a:ext cx="1362456" cy="1827961"/>
            </a:xfrm>
            <a:prstGeom prst="rect">
              <a:avLst/>
            </a:prstGeom>
            <a:ln w="38100">
              <a:solidFill>
                <a:schemeClr val="accent1"/>
              </a:solidFill>
            </a:ln>
          </p:spPr>
        </p:pic>
        <p:sp>
          <p:nvSpPr>
            <p:cNvPr id="23" name="TextBox 22">
              <a:extLst>
                <a:ext uri="{FF2B5EF4-FFF2-40B4-BE49-F238E27FC236}">
                  <a16:creationId xmlns:a16="http://schemas.microsoft.com/office/drawing/2014/main" id="{EB043BEB-48A0-F44D-B989-9EDA72FFF90E}"/>
                </a:ext>
              </a:extLst>
            </p:cNvPr>
            <p:cNvSpPr txBox="1"/>
            <p:nvPr/>
          </p:nvSpPr>
          <p:spPr>
            <a:xfrm>
              <a:off x="1799079" y="5332141"/>
              <a:ext cx="1734770" cy="761747"/>
            </a:xfrm>
            <a:prstGeom prst="rect">
              <a:avLst/>
            </a:prstGeom>
            <a:noFill/>
          </p:spPr>
          <p:txBody>
            <a:bodyPr wrap="none" rtlCol="0">
              <a:spAutoFit/>
            </a:bodyPr>
            <a:lstStyle/>
            <a:p>
              <a:pPr algn="ctr"/>
              <a:r>
                <a:rPr lang="en-US" sz="1200" b="1" dirty="0">
                  <a:cs typeface="Arial" panose="020B0604020202020204" pitchFamily="34" charset="0"/>
                </a:rPr>
                <a:t>Paul </a:t>
              </a:r>
              <a:r>
                <a:rPr lang="en-US" sz="1200" b="1" dirty="0" err="1">
                  <a:cs typeface="Arial" panose="020B0604020202020204" pitchFamily="34" charset="0"/>
                </a:rPr>
                <a:t>Tichenell</a:t>
              </a:r>
              <a:r>
                <a:rPr lang="en-US" sz="1200" b="1" dirty="0">
                  <a:cs typeface="Arial" panose="020B0604020202020204" pitchFamily="34" charset="0"/>
                </a:rPr>
                <a:t>, Ph.D.</a:t>
              </a:r>
            </a:p>
            <a:p>
              <a:pPr algn="ctr"/>
              <a:r>
                <a:rPr lang="en-US" sz="1050" dirty="0">
                  <a:solidFill>
                    <a:schemeClr val="tx1"/>
                  </a:solidFill>
                  <a:cs typeface="Arial" panose="020B0604020202020204" pitchFamily="34" charset="0"/>
                </a:rPr>
                <a:t>Assistant Director of </a:t>
              </a:r>
            </a:p>
            <a:p>
              <a:pPr algn="ctr"/>
              <a:r>
                <a:rPr lang="en-US" sz="1050" dirty="0">
                  <a:solidFill>
                    <a:schemeClr val="tx1"/>
                  </a:solidFill>
                  <a:cs typeface="Arial" panose="020B0604020202020204" pitchFamily="34" charset="0"/>
                </a:rPr>
                <a:t>Trainee Recruitment </a:t>
              </a:r>
            </a:p>
            <a:p>
              <a:pPr algn="ctr"/>
              <a:r>
                <a:rPr lang="en-US" sz="1050" dirty="0">
                  <a:solidFill>
                    <a:schemeClr val="tx1"/>
                  </a:solidFill>
                  <a:cs typeface="Arial" panose="020B0604020202020204" pitchFamily="34" charset="0"/>
                </a:rPr>
                <a:t>Faculty Co-Director, SUIP</a:t>
              </a:r>
            </a:p>
          </p:txBody>
        </p:sp>
      </p:grpSp>
      <p:sp>
        <p:nvSpPr>
          <p:cNvPr id="44" name="Footer Placeholder 2">
            <a:extLst>
              <a:ext uri="{FF2B5EF4-FFF2-40B4-BE49-F238E27FC236}">
                <a16:creationId xmlns:a16="http://schemas.microsoft.com/office/drawing/2014/main" id="{959ABFB0-7F76-1B48-8D2C-463CAD6693D0}"/>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grpSp>
        <p:nvGrpSpPr>
          <p:cNvPr id="10" name="Group 9">
            <a:extLst>
              <a:ext uri="{FF2B5EF4-FFF2-40B4-BE49-F238E27FC236}">
                <a16:creationId xmlns:a16="http://schemas.microsoft.com/office/drawing/2014/main" id="{776D8898-0895-E44E-A508-D2BD878D78F8}"/>
              </a:ext>
            </a:extLst>
          </p:cNvPr>
          <p:cNvGrpSpPr/>
          <p:nvPr/>
        </p:nvGrpSpPr>
        <p:grpSpPr>
          <a:xfrm>
            <a:off x="3719454" y="613370"/>
            <a:ext cx="2162772" cy="5144888"/>
            <a:chOff x="3719454" y="613370"/>
            <a:chExt cx="2162772" cy="5144888"/>
          </a:xfrm>
        </p:grpSpPr>
        <p:sp>
          <p:nvSpPr>
            <p:cNvPr id="21" name="TextBox 20">
              <a:extLst>
                <a:ext uri="{FF2B5EF4-FFF2-40B4-BE49-F238E27FC236}">
                  <a16:creationId xmlns:a16="http://schemas.microsoft.com/office/drawing/2014/main" id="{9D799E76-A1A9-A347-BD1B-A971CAA22E4C}"/>
                </a:ext>
              </a:extLst>
            </p:cNvPr>
            <p:cNvSpPr txBox="1"/>
            <p:nvPr/>
          </p:nvSpPr>
          <p:spPr>
            <a:xfrm>
              <a:off x="4029635" y="2588490"/>
              <a:ext cx="1542410" cy="438582"/>
            </a:xfrm>
            <a:prstGeom prst="rect">
              <a:avLst/>
            </a:prstGeom>
            <a:noFill/>
          </p:spPr>
          <p:txBody>
            <a:bodyPr wrap="none" rtlCol="0">
              <a:spAutoFit/>
            </a:bodyPr>
            <a:lstStyle/>
            <a:p>
              <a:pPr algn="ctr"/>
              <a:r>
                <a:rPr lang="en-US" sz="1200" b="1" dirty="0">
                  <a:cs typeface="Arial" panose="020B0604020202020204" pitchFamily="34" charset="0"/>
                </a:rPr>
                <a:t>Ed Marshall, M.S.</a:t>
              </a:r>
            </a:p>
            <a:p>
              <a:pPr algn="ctr"/>
              <a:r>
                <a:rPr lang="en-US" sz="1050" dirty="0">
                  <a:solidFill>
                    <a:schemeClr val="tx1"/>
                  </a:solidFill>
                  <a:cs typeface="Arial" panose="020B0604020202020204" pitchFamily="34" charset="0"/>
                </a:rPr>
                <a:t>Administrative Director</a:t>
              </a:r>
            </a:p>
          </p:txBody>
        </p:sp>
        <p:pic>
          <p:nvPicPr>
            <p:cNvPr id="24" name="Picture 23">
              <a:extLst>
                <a:ext uri="{FF2B5EF4-FFF2-40B4-BE49-F238E27FC236}">
                  <a16:creationId xmlns:a16="http://schemas.microsoft.com/office/drawing/2014/main" id="{4F4E1EC0-9AA7-0145-B360-14B4D386C25A}"/>
                </a:ext>
              </a:extLst>
            </p:cNvPr>
            <p:cNvPicPr>
              <a:picLocks noChangeAspect="1"/>
            </p:cNvPicPr>
            <p:nvPr/>
          </p:nvPicPr>
          <p:blipFill>
            <a:blip r:embed="rId4"/>
            <a:stretch>
              <a:fillRect/>
            </a:stretch>
          </p:blipFill>
          <p:spPr>
            <a:xfrm>
              <a:off x="4119300" y="3344976"/>
              <a:ext cx="1363081" cy="1828800"/>
            </a:xfrm>
            <a:prstGeom prst="rect">
              <a:avLst/>
            </a:prstGeom>
            <a:ln w="38100">
              <a:solidFill>
                <a:schemeClr val="accent1"/>
              </a:solidFill>
            </a:ln>
          </p:spPr>
        </p:pic>
        <p:sp>
          <p:nvSpPr>
            <p:cNvPr id="26" name="TextBox 25">
              <a:extLst>
                <a:ext uri="{FF2B5EF4-FFF2-40B4-BE49-F238E27FC236}">
                  <a16:creationId xmlns:a16="http://schemas.microsoft.com/office/drawing/2014/main" id="{E001C3E9-8363-7B45-8940-BE3BFA6C9B88}"/>
                </a:ext>
              </a:extLst>
            </p:cNvPr>
            <p:cNvSpPr txBox="1"/>
            <p:nvPr/>
          </p:nvSpPr>
          <p:spPr>
            <a:xfrm>
              <a:off x="3719454" y="5319676"/>
              <a:ext cx="2162772" cy="438582"/>
            </a:xfrm>
            <a:prstGeom prst="rect">
              <a:avLst/>
            </a:prstGeom>
            <a:noFill/>
          </p:spPr>
          <p:txBody>
            <a:bodyPr wrap="none" rtlCol="0">
              <a:spAutoFit/>
            </a:bodyPr>
            <a:lstStyle/>
            <a:p>
              <a:pPr algn="ctr"/>
              <a:r>
                <a:rPr lang="en-US" sz="1200" b="1" dirty="0">
                  <a:cs typeface="Arial" panose="020B0604020202020204" pitchFamily="34" charset="0"/>
                </a:rPr>
                <a:t>Kelly Jordan-Sciutto, Ph.D.</a:t>
              </a:r>
            </a:p>
            <a:p>
              <a:pPr algn="ctr"/>
              <a:r>
                <a:rPr lang="en-US" sz="1050" dirty="0">
                  <a:solidFill>
                    <a:schemeClr val="tx1"/>
                  </a:solidFill>
                  <a:cs typeface="Arial" panose="020B0604020202020204" pitchFamily="34" charset="0"/>
                </a:rPr>
                <a:t>Faculty Co-Director, PREP</a:t>
              </a:r>
            </a:p>
          </p:txBody>
        </p:sp>
        <p:pic>
          <p:nvPicPr>
            <p:cNvPr id="3" name="Picture 2">
              <a:extLst>
                <a:ext uri="{FF2B5EF4-FFF2-40B4-BE49-F238E27FC236}">
                  <a16:creationId xmlns:a16="http://schemas.microsoft.com/office/drawing/2014/main" id="{34FF165D-9DB2-1B4A-98E9-A4D4D239F927}"/>
                </a:ext>
              </a:extLst>
            </p:cNvPr>
            <p:cNvPicPr>
              <a:picLocks/>
            </p:cNvPicPr>
            <p:nvPr/>
          </p:nvPicPr>
          <p:blipFill>
            <a:blip r:embed="rId5"/>
            <a:stretch>
              <a:fillRect/>
            </a:stretch>
          </p:blipFill>
          <p:spPr>
            <a:xfrm>
              <a:off x="4119612" y="613370"/>
              <a:ext cx="1362456" cy="1828800"/>
            </a:xfrm>
            <a:prstGeom prst="rect">
              <a:avLst/>
            </a:prstGeom>
            <a:ln w="38100">
              <a:solidFill>
                <a:schemeClr val="accent1"/>
              </a:solidFill>
            </a:ln>
          </p:spPr>
        </p:pic>
      </p:grpSp>
      <p:grpSp>
        <p:nvGrpSpPr>
          <p:cNvPr id="11" name="Group 10">
            <a:extLst>
              <a:ext uri="{FF2B5EF4-FFF2-40B4-BE49-F238E27FC236}">
                <a16:creationId xmlns:a16="http://schemas.microsoft.com/office/drawing/2014/main" id="{6DF6A883-C085-CD47-A5CF-EE66BE6A8A6F}"/>
              </a:ext>
            </a:extLst>
          </p:cNvPr>
          <p:cNvGrpSpPr/>
          <p:nvPr/>
        </p:nvGrpSpPr>
        <p:grpSpPr>
          <a:xfrm>
            <a:off x="6054279" y="595644"/>
            <a:ext cx="1787670" cy="5144888"/>
            <a:chOff x="6054279" y="595644"/>
            <a:chExt cx="1787670" cy="5144888"/>
          </a:xfrm>
        </p:grpSpPr>
        <p:pic>
          <p:nvPicPr>
            <p:cNvPr id="14" name="Picture 13">
              <a:extLst>
                <a:ext uri="{FF2B5EF4-FFF2-40B4-BE49-F238E27FC236}">
                  <a16:creationId xmlns:a16="http://schemas.microsoft.com/office/drawing/2014/main" id="{E4B9FBA3-6412-D34D-876B-0ABDFDF67C41}"/>
                </a:ext>
              </a:extLst>
            </p:cNvPr>
            <p:cNvPicPr>
              <a:picLocks/>
            </p:cNvPicPr>
            <p:nvPr/>
          </p:nvPicPr>
          <p:blipFill>
            <a:blip r:embed="rId6"/>
            <a:stretch>
              <a:fillRect/>
            </a:stretch>
          </p:blipFill>
          <p:spPr>
            <a:xfrm>
              <a:off x="6266886" y="595644"/>
              <a:ext cx="1362456" cy="1828800"/>
            </a:xfrm>
            <a:prstGeom prst="rect">
              <a:avLst/>
            </a:prstGeom>
            <a:ln w="38100">
              <a:solidFill>
                <a:schemeClr val="accent1"/>
              </a:solidFill>
            </a:ln>
          </p:spPr>
        </p:pic>
        <p:sp>
          <p:nvSpPr>
            <p:cNvPr id="19" name="TextBox 18">
              <a:extLst>
                <a:ext uri="{FF2B5EF4-FFF2-40B4-BE49-F238E27FC236}">
                  <a16:creationId xmlns:a16="http://schemas.microsoft.com/office/drawing/2014/main" id="{47F3694D-333E-DF4B-9D66-BBF62FB0BC1B}"/>
                </a:ext>
              </a:extLst>
            </p:cNvPr>
            <p:cNvSpPr txBox="1"/>
            <p:nvPr/>
          </p:nvSpPr>
          <p:spPr>
            <a:xfrm>
              <a:off x="6148856" y="2570764"/>
              <a:ext cx="1598516" cy="761747"/>
            </a:xfrm>
            <a:prstGeom prst="rect">
              <a:avLst/>
            </a:prstGeom>
            <a:noFill/>
          </p:spPr>
          <p:txBody>
            <a:bodyPr wrap="none" rtlCol="0">
              <a:spAutoFit/>
            </a:bodyPr>
            <a:lstStyle/>
            <a:p>
              <a:pPr algn="ctr"/>
              <a:r>
                <a:rPr lang="en-US" sz="1200" b="1" dirty="0">
                  <a:cs typeface="Arial" panose="020B0604020202020204" pitchFamily="34" charset="0"/>
                </a:rPr>
                <a:t>Lisa Lim-</a:t>
              </a:r>
              <a:r>
                <a:rPr lang="en-US" sz="1200" b="1" dirty="0" err="1">
                  <a:cs typeface="Arial" panose="020B0604020202020204" pitchFamily="34" charset="0"/>
                </a:rPr>
                <a:t>Pahl</a:t>
              </a:r>
              <a:r>
                <a:rPr lang="en-US" sz="1200" b="1" dirty="0">
                  <a:cs typeface="Arial" panose="020B0604020202020204" pitchFamily="34" charset="0"/>
                </a:rPr>
                <a:t>, M.A.</a:t>
              </a:r>
            </a:p>
            <a:p>
              <a:pPr algn="ctr"/>
              <a:r>
                <a:rPr lang="en-US" sz="1050" dirty="0">
                  <a:solidFill>
                    <a:schemeClr val="tx1"/>
                  </a:solidFill>
                  <a:cs typeface="Arial" panose="020B0604020202020204" pitchFamily="34" charset="0"/>
                </a:rPr>
                <a:t>Assistant Director for </a:t>
              </a:r>
            </a:p>
            <a:p>
              <a:pPr algn="ctr"/>
              <a:r>
                <a:rPr lang="en-US" sz="1050" dirty="0">
                  <a:solidFill>
                    <a:schemeClr val="tx1"/>
                  </a:solidFill>
                  <a:cs typeface="Arial" panose="020B0604020202020204" pitchFamily="34" charset="0"/>
                </a:rPr>
                <a:t>Research Training </a:t>
              </a:r>
            </a:p>
            <a:p>
              <a:pPr algn="ctr"/>
              <a:r>
                <a:rPr lang="en-US" sz="1050" dirty="0">
                  <a:solidFill>
                    <a:schemeClr val="tx1"/>
                  </a:solidFill>
                  <a:cs typeface="Arial" panose="020B0604020202020204" pitchFamily="34" charset="0"/>
                </a:rPr>
                <a:t>Programs</a:t>
              </a:r>
            </a:p>
          </p:txBody>
        </p:sp>
        <p:sp>
          <p:nvSpPr>
            <p:cNvPr id="28" name="TextBox 27">
              <a:extLst>
                <a:ext uri="{FF2B5EF4-FFF2-40B4-BE49-F238E27FC236}">
                  <a16:creationId xmlns:a16="http://schemas.microsoft.com/office/drawing/2014/main" id="{DC94133A-20D8-D342-B2BC-B8B0CEF47E8F}"/>
                </a:ext>
              </a:extLst>
            </p:cNvPr>
            <p:cNvSpPr txBox="1"/>
            <p:nvPr/>
          </p:nvSpPr>
          <p:spPr>
            <a:xfrm>
              <a:off x="6054279" y="5301950"/>
              <a:ext cx="1787670" cy="438582"/>
            </a:xfrm>
            <a:prstGeom prst="rect">
              <a:avLst/>
            </a:prstGeom>
            <a:noFill/>
          </p:spPr>
          <p:txBody>
            <a:bodyPr wrap="none" rtlCol="0">
              <a:spAutoFit/>
            </a:bodyPr>
            <a:lstStyle/>
            <a:p>
              <a:pPr algn="ctr"/>
              <a:r>
                <a:rPr lang="en-US" sz="1200" b="1" dirty="0">
                  <a:cs typeface="Arial" panose="020B0604020202020204" pitchFamily="34" charset="0"/>
                </a:rPr>
                <a:t>Dan Kessler, Ph.D.</a:t>
              </a:r>
            </a:p>
            <a:p>
              <a:pPr algn="ctr"/>
              <a:r>
                <a:rPr lang="en-US" sz="1050" dirty="0">
                  <a:solidFill>
                    <a:schemeClr val="tx1"/>
                  </a:solidFill>
                  <a:cs typeface="Arial" panose="020B0604020202020204" pitchFamily="34" charset="0"/>
                </a:rPr>
                <a:t>Faculty Co-Director, PREP</a:t>
              </a:r>
            </a:p>
          </p:txBody>
        </p:sp>
        <p:pic>
          <p:nvPicPr>
            <p:cNvPr id="35" name="Picture 34">
              <a:extLst>
                <a:ext uri="{FF2B5EF4-FFF2-40B4-BE49-F238E27FC236}">
                  <a16:creationId xmlns:a16="http://schemas.microsoft.com/office/drawing/2014/main" id="{CDCD715C-EC90-854A-8B2B-F70A55B95170}"/>
                </a:ext>
              </a:extLst>
            </p:cNvPr>
            <p:cNvPicPr>
              <a:picLocks/>
            </p:cNvPicPr>
            <p:nvPr/>
          </p:nvPicPr>
          <p:blipFill>
            <a:blip r:embed="rId7"/>
            <a:stretch>
              <a:fillRect/>
            </a:stretch>
          </p:blipFill>
          <p:spPr>
            <a:xfrm>
              <a:off x="6266886" y="3327250"/>
              <a:ext cx="1362456" cy="1828800"/>
            </a:xfrm>
            <a:prstGeom prst="rect">
              <a:avLst/>
            </a:prstGeom>
            <a:ln w="38100">
              <a:solidFill>
                <a:schemeClr val="accent1"/>
              </a:solidFill>
            </a:ln>
          </p:spPr>
        </p:pic>
      </p:grpSp>
      <p:grpSp>
        <p:nvGrpSpPr>
          <p:cNvPr id="12" name="Group 11">
            <a:extLst>
              <a:ext uri="{FF2B5EF4-FFF2-40B4-BE49-F238E27FC236}">
                <a16:creationId xmlns:a16="http://schemas.microsoft.com/office/drawing/2014/main" id="{D7191143-7ABC-CC44-8BAB-8DFE0F5B7AC9}"/>
              </a:ext>
            </a:extLst>
          </p:cNvPr>
          <p:cNvGrpSpPr/>
          <p:nvPr/>
        </p:nvGrpSpPr>
        <p:grpSpPr>
          <a:xfrm>
            <a:off x="8014002" y="576072"/>
            <a:ext cx="1928285" cy="5125699"/>
            <a:chOff x="7652795" y="608109"/>
            <a:chExt cx="1928285" cy="5125699"/>
          </a:xfrm>
        </p:grpSpPr>
        <p:pic>
          <p:nvPicPr>
            <p:cNvPr id="25" name="Picture 24">
              <a:extLst>
                <a:ext uri="{FF2B5EF4-FFF2-40B4-BE49-F238E27FC236}">
                  <a16:creationId xmlns:a16="http://schemas.microsoft.com/office/drawing/2014/main" id="{26CD5B1D-0454-5E4C-A998-6F4BB2922875}"/>
                </a:ext>
              </a:extLst>
            </p:cNvPr>
            <p:cNvPicPr>
              <a:picLocks noChangeAspect="1"/>
            </p:cNvPicPr>
            <p:nvPr/>
          </p:nvPicPr>
          <p:blipFill>
            <a:blip r:embed="rId8"/>
            <a:stretch>
              <a:fillRect/>
            </a:stretch>
          </p:blipFill>
          <p:spPr>
            <a:xfrm>
              <a:off x="7935709" y="608109"/>
              <a:ext cx="1362456" cy="1827961"/>
            </a:xfrm>
            <a:prstGeom prst="rect">
              <a:avLst/>
            </a:prstGeom>
            <a:ln w="38100">
              <a:solidFill>
                <a:schemeClr val="accent1"/>
              </a:solidFill>
            </a:ln>
          </p:spPr>
        </p:pic>
        <p:sp>
          <p:nvSpPr>
            <p:cNvPr id="37" name="TextBox 36">
              <a:extLst>
                <a:ext uri="{FF2B5EF4-FFF2-40B4-BE49-F238E27FC236}">
                  <a16:creationId xmlns:a16="http://schemas.microsoft.com/office/drawing/2014/main" id="{258B6032-8083-2A4F-94F2-3FF240B7B756}"/>
                </a:ext>
              </a:extLst>
            </p:cNvPr>
            <p:cNvSpPr txBox="1"/>
            <p:nvPr/>
          </p:nvSpPr>
          <p:spPr>
            <a:xfrm>
              <a:off x="7652795" y="2583229"/>
              <a:ext cx="1928285" cy="438582"/>
            </a:xfrm>
            <a:prstGeom prst="rect">
              <a:avLst/>
            </a:prstGeom>
            <a:noFill/>
          </p:spPr>
          <p:txBody>
            <a:bodyPr wrap="none" rtlCol="0">
              <a:spAutoFit/>
            </a:bodyPr>
            <a:lstStyle/>
            <a:p>
              <a:pPr algn="ctr"/>
              <a:r>
                <a:rPr lang="en-US" sz="1200" b="1" dirty="0">
                  <a:cs typeface="Arial" panose="020B0604020202020204" pitchFamily="34" charset="0"/>
                </a:rPr>
                <a:t>Vanessa Martinez Penn </a:t>
              </a:r>
            </a:p>
            <a:p>
              <a:pPr algn="ctr"/>
              <a:r>
                <a:rPr lang="en-US" sz="1050" dirty="0">
                  <a:solidFill>
                    <a:schemeClr val="tx1"/>
                  </a:solidFill>
                  <a:cs typeface="Arial" panose="020B0604020202020204" pitchFamily="34" charset="0"/>
                </a:rPr>
                <a:t>Administrative Coordinator</a:t>
              </a:r>
            </a:p>
          </p:txBody>
        </p:sp>
        <p:pic>
          <p:nvPicPr>
            <p:cNvPr id="6" name="Picture 5">
              <a:extLst>
                <a:ext uri="{FF2B5EF4-FFF2-40B4-BE49-F238E27FC236}">
                  <a16:creationId xmlns:a16="http://schemas.microsoft.com/office/drawing/2014/main" id="{62A9FCE6-0025-8845-B7A4-410FC371858D}"/>
                </a:ext>
              </a:extLst>
            </p:cNvPr>
            <p:cNvPicPr>
              <a:picLocks/>
            </p:cNvPicPr>
            <p:nvPr/>
          </p:nvPicPr>
          <p:blipFill>
            <a:blip r:embed="rId9"/>
            <a:stretch>
              <a:fillRect/>
            </a:stretch>
          </p:blipFill>
          <p:spPr>
            <a:xfrm>
              <a:off x="7935709" y="3327250"/>
              <a:ext cx="1362456" cy="1828800"/>
            </a:xfrm>
            <a:prstGeom prst="rect">
              <a:avLst/>
            </a:prstGeom>
            <a:ln w="38100">
              <a:solidFill>
                <a:schemeClr val="accent1"/>
              </a:solidFill>
            </a:ln>
          </p:spPr>
        </p:pic>
        <p:sp>
          <p:nvSpPr>
            <p:cNvPr id="46" name="TextBox 45">
              <a:extLst>
                <a:ext uri="{FF2B5EF4-FFF2-40B4-BE49-F238E27FC236}">
                  <a16:creationId xmlns:a16="http://schemas.microsoft.com/office/drawing/2014/main" id="{E12DCD7F-A5EA-144F-8BF2-B2EE89EF25F4}"/>
                </a:ext>
              </a:extLst>
            </p:cNvPr>
            <p:cNvSpPr txBox="1"/>
            <p:nvPr/>
          </p:nvSpPr>
          <p:spPr>
            <a:xfrm>
              <a:off x="7671005" y="5295226"/>
              <a:ext cx="1891865" cy="438582"/>
            </a:xfrm>
            <a:prstGeom prst="rect">
              <a:avLst/>
            </a:prstGeom>
            <a:noFill/>
          </p:spPr>
          <p:txBody>
            <a:bodyPr wrap="none" rtlCol="0">
              <a:spAutoFit/>
            </a:bodyPr>
            <a:lstStyle/>
            <a:p>
              <a:pPr algn="ctr"/>
              <a:r>
                <a:rPr lang="en-US" sz="1200" b="1" dirty="0">
                  <a:cs typeface="Arial" panose="020B0604020202020204" pitchFamily="34" charset="0"/>
                </a:rPr>
                <a:t>Janis Burkhardt, Ph.D.</a:t>
              </a:r>
            </a:p>
            <a:p>
              <a:pPr algn="ctr"/>
              <a:r>
                <a:rPr lang="en-US" sz="1050" dirty="0">
                  <a:solidFill>
                    <a:schemeClr val="tx1"/>
                  </a:solidFill>
                  <a:cs typeface="Arial" panose="020B0604020202020204" pitchFamily="34" charset="0"/>
                </a:rPr>
                <a:t>Faculty Director, </a:t>
              </a:r>
              <a:r>
                <a:rPr lang="en-US" sz="1050" dirty="0" err="1">
                  <a:solidFill>
                    <a:schemeClr val="tx1"/>
                  </a:solidFill>
                  <a:cs typeface="Arial" panose="020B0604020202020204" pitchFamily="34" charset="0"/>
                </a:rPr>
                <a:t>PennPORT</a:t>
              </a:r>
              <a:endParaRPr lang="en-US" sz="1050" dirty="0">
                <a:solidFill>
                  <a:schemeClr val="tx1"/>
                </a:solidFill>
                <a:cs typeface="Arial" panose="020B0604020202020204" pitchFamily="34" charset="0"/>
              </a:endParaRPr>
            </a:p>
          </p:txBody>
        </p:sp>
      </p:grpSp>
    </p:spTree>
    <p:extLst>
      <p:ext uri="{BB962C8B-B14F-4D97-AF65-F5344CB8AC3E}">
        <p14:creationId xmlns:p14="http://schemas.microsoft.com/office/powerpoint/2010/main" val="409146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534533" y="114407"/>
            <a:ext cx="11074576" cy="461665"/>
          </a:xfrm>
        </p:spPr>
        <p:txBody>
          <a:bodyPr/>
          <a:lstStyle/>
          <a:p>
            <a:r>
              <a:rPr lang="en-US" b="1" dirty="0">
                <a:solidFill>
                  <a:schemeClr val="tx2"/>
                </a:solidFill>
              </a:rPr>
              <a:t>IDEAL Research Fellows</a:t>
            </a:r>
          </a:p>
        </p:txBody>
      </p:sp>
      <p:sp>
        <p:nvSpPr>
          <p:cNvPr id="37" name="TextBox 36">
            <a:extLst>
              <a:ext uri="{FF2B5EF4-FFF2-40B4-BE49-F238E27FC236}">
                <a16:creationId xmlns:a16="http://schemas.microsoft.com/office/drawing/2014/main" id="{258B6032-8083-2A4F-94F2-3FF240B7B756}"/>
              </a:ext>
            </a:extLst>
          </p:cNvPr>
          <p:cNvSpPr txBox="1"/>
          <p:nvPr/>
        </p:nvSpPr>
        <p:spPr>
          <a:xfrm>
            <a:off x="3390153" y="4181271"/>
            <a:ext cx="978152" cy="246221"/>
          </a:xfrm>
          <a:prstGeom prst="rect">
            <a:avLst/>
          </a:prstGeom>
          <a:noFill/>
        </p:spPr>
        <p:txBody>
          <a:bodyPr wrap="none" rtlCol="0">
            <a:spAutoFit/>
          </a:bodyPr>
          <a:lstStyle/>
          <a:p>
            <a:pPr algn="ctr"/>
            <a:r>
              <a:rPr lang="en-US" sz="1000" b="1" dirty="0">
                <a:cs typeface="Arial" panose="020B0604020202020204" pitchFamily="34" charset="0"/>
              </a:rPr>
              <a:t>Bailey Nance</a:t>
            </a:r>
          </a:p>
        </p:txBody>
      </p:sp>
      <p:sp>
        <p:nvSpPr>
          <p:cNvPr id="38" name="TextBox 37">
            <a:extLst>
              <a:ext uri="{FF2B5EF4-FFF2-40B4-BE49-F238E27FC236}">
                <a16:creationId xmlns:a16="http://schemas.microsoft.com/office/drawing/2014/main" id="{E5464F6B-5557-2944-95F5-A1E28D2C2F07}"/>
              </a:ext>
            </a:extLst>
          </p:cNvPr>
          <p:cNvSpPr txBox="1"/>
          <p:nvPr/>
        </p:nvSpPr>
        <p:spPr>
          <a:xfrm>
            <a:off x="1283025" y="4156943"/>
            <a:ext cx="1697901" cy="246221"/>
          </a:xfrm>
          <a:prstGeom prst="rect">
            <a:avLst/>
          </a:prstGeom>
          <a:noFill/>
        </p:spPr>
        <p:txBody>
          <a:bodyPr wrap="square" rtlCol="0">
            <a:spAutoFit/>
          </a:bodyPr>
          <a:lstStyle/>
          <a:p>
            <a:pPr algn="ctr"/>
            <a:r>
              <a:rPr lang="en-US" sz="1000" b="1" dirty="0">
                <a:cs typeface="Arial" panose="020B0604020202020204" pitchFamily="34" charset="0"/>
              </a:rPr>
              <a:t>Aimee </a:t>
            </a:r>
            <a:r>
              <a:rPr lang="en-US" sz="1000" b="1" dirty="0" err="1">
                <a:cs typeface="Arial" panose="020B0604020202020204" pitchFamily="34" charset="0"/>
              </a:rPr>
              <a:t>Farria</a:t>
            </a:r>
            <a:r>
              <a:rPr lang="en-US" sz="1000" b="1" dirty="0">
                <a:cs typeface="Arial" panose="020B0604020202020204" pitchFamily="34" charset="0"/>
              </a:rPr>
              <a:t>, Ph.D.</a:t>
            </a:r>
          </a:p>
        </p:txBody>
      </p:sp>
      <p:sp>
        <p:nvSpPr>
          <p:cNvPr id="39" name="TextBox 38">
            <a:extLst>
              <a:ext uri="{FF2B5EF4-FFF2-40B4-BE49-F238E27FC236}">
                <a16:creationId xmlns:a16="http://schemas.microsoft.com/office/drawing/2014/main" id="{19440556-FFE4-F94F-9441-677F9DEF8D83}"/>
              </a:ext>
            </a:extLst>
          </p:cNvPr>
          <p:cNvSpPr txBox="1"/>
          <p:nvPr/>
        </p:nvSpPr>
        <p:spPr>
          <a:xfrm>
            <a:off x="5232749" y="4153584"/>
            <a:ext cx="1205779" cy="400110"/>
          </a:xfrm>
          <a:prstGeom prst="rect">
            <a:avLst/>
          </a:prstGeom>
          <a:noFill/>
        </p:spPr>
        <p:txBody>
          <a:bodyPr wrap="none" rtlCol="0">
            <a:spAutoFit/>
          </a:bodyPr>
          <a:lstStyle/>
          <a:p>
            <a:pPr algn="ctr"/>
            <a:r>
              <a:rPr lang="en-US" sz="1000" b="1" dirty="0">
                <a:cs typeface="Arial" panose="020B0604020202020204" pitchFamily="34" charset="0"/>
              </a:rPr>
              <a:t>Emily Stephanie </a:t>
            </a:r>
          </a:p>
          <a:p>
            <a:pPr algn="ctr"/>
            <a:r>
              <a:rPr lang="en-US" sz="1000" b="1" dirty="0" err="1">
                <a:cs typeface="Arial" panose="020B0604020202020204" pitchFamily="34" charset="0"/>
              </a:rPr>
              <a:t>Cribas</a:t>
            </a:r>
            <a:endParaRPr lang="en-US" sz="1000" b="1" dirty="0">
              <a:cs typeface="Arial" panose="020B0604020202020204" pitchFamily="34" charset="0"/>
            </a:endParaRPr>
          </a:p>
        </p:txBody>
      </p:sp>
      <p:pic>
        <p:nvPicPr>
          <p:cNvPr id="3" name="Picture 2">
            <a:extLst>
              <a:ext uri="{FF2B5EF4-FFF2-40B4-BE49-F238E27FC236}">
                <a16:creationId xmlns:a16="http://schemas.microsoft.com/office/drawing/2014/main" id="{DFAE1153-1695-6F48-9142-0E7B104CEAB6}"/>
              </a:ext>
            </a:extLst>
          </p:cNvPr>
          <p:cNvPicPr>
            <a:picLocks/>
          </p:cNvPicPr>
          <p:nvPr/>
        </p:nvPicPr>
        <p:blipFill>
          <a:blip r:embed="rId2"/>
          <a:stretch>
            <a:fillRect/>
          </a:stretch>
        </p:blipFill>
        <p:spPr>
          <a:xfrm>
            <a:off x="3307729" y="2929836"/>
            <a:ext cx="1143000" cy="1143000"/>
          </a:xfrm>
          <a:prstGeom prst="rect">
            <a:avLst/>
          </a:prstGeom>
          <a:ln w="38100">
            <a:solidFill>
              <a:schemeClr val="accent1"/>
            </a:solidFill>
          </a:ln>
        </p:spPr>
      </p:pic>
      <p:pic>
        <p:nvPicPr>
          <p:cNvPr id="6" name="Picture 5">
            <a:extLst>
              <a:ext uri="{FF2B5EF4-FFF2-40B4-BE49-F238E27FC236}">
                <a16:creationId xmlns:a16="http://schemas.microsoft.com/office/drawing/2014/main" id="{5E01E5F5-0EFD-7F48-A136-6F9845B7393E}"/>
              </a:ext>
            </a:extLst>
          </p:cNvPr>
          <p:cNvPicPr>
            <a:picLocks/>
          </p:cNvPicPr>
          <p:nvPr/>
        </p:nvPicPr>
        <p:blipFill>
          <a:blip r:embed="rId3"/>
          <a:stretch>
            <a:fillRect/>
          </a:stretch>
        </p:blipFill>
        <p:spPr>
          <a:xfrm>
            <a:off x="5205303" y="2929836"/>
            <a:ext cx="1143000" cy="1143000"/>
          </a:xfrm>
          <a:prstGeom prst="rect">
            <a:avLst/>
          </a:prstGeom>
          <a:ln w="38100">
            <a:solidFill>
              <a:schemeClr val="accent1"/>
            </a:solidFill>
          </a:ln>
        </p:spPr>
      </p:pic>
      <p:pic>
        <p:nvPicPr>
          <p:cNvPr id="9" name="Picture 8">
            <a:extLst>
              <a:ext uri="{FF2B5EF4-FFF2-40B4-BE49-F238E27FC236}">
                <a16:creationId xmlns:a16="http://schemas.microsoft.com/office/drawing/2014/main" id="{B30A6430-87BD-344C-8D3E-DE900CEB8F5C}"/>
              </a:ext>
            </a:extLst>
          </p:cNvPr>
          <p:cNvPicPr>
            <a:picLocks/>
          </p:cNvPicPr>
          <p:nvPr/>
        </p:nvPicPr>
        <p:blipFill>
          <a:blip r:embed="rId4"/>
          <a:stretch>
            <a:fillRect/>
          </a:stretch>
        </p:blipFill>
        <p:spPr>
          <a:xfrm>
            <a:off x="629957" y="4472946"/>
            <a:ext cx="1143000" cy="1143000"/>
          </a:xfrm>
          <a:prstGeom prst="rect">
            <a:avLst/>
          </a:prstGeom>
          <a:ln w="38100">
            <a:solidFill>
              <a:schemeClr val="accent1"/>
            </a:solidFill>
          </a:ln>
        </p:spPr>
      </p:pic>
      <p:pic>
        <p:nvPicPr>
          <p:cNvPr id="10" name="Picture 9">
            <a:extLst>
              <a:ext uri="{FF2B5EF4-FFF2-40B4-BE49-F238E27FC236}">
                <a16:creationId xmlns:a16="http://schemas.microsoft.com/office/drawing/2014/main" id="{B377E656-7FF6-CD40-9681-EDB6D1470F0B}"/>
              </a:ext>
            </a:extLst>
          </p:cNvPr>
          <p:cNvPicPr>
            <a:picLocks/>
          </p:cNvPicPr>
          <p:nvPr/>
        </p:nvPicPr>
        <p:blipFill>
          <a:blip r:embed="rId5"/>
          <a:stretch>
            <a:fillRect/>
          </a:stretch>
        </p:blipFill>
        <p:spPr>
          <a:xfrm>
            <a:off x="2352760" y="4525044"/>
            <a:ext cx="1143000" cy="1143000"/>
          </a:xfrm>
          <a:prstGeom prst="rect">
            <a:avLst/>
          </a:prstGeom>
          <a:ln w="38100">
            <a:solidFill>
              <a:schemeClr val="accent1"/>
            </a:solidFill>
          </a:ln>
        </p:spPr>
      </p:pic>
      <p:pic>
        <p:nvPicPr>
          <p:cNvPr id="12" name="Picture 11">
            <a:extLst>
              <a:ext uri="{FF2B5EF4-FFF2-40B4-BE49-F238E27FC236}">
                <a16:creationId xmlns:a16="http://schemas.microsoft.com/office/drawing/2014/main" id="{00772F4B-104E-CD40-AA03-1BAEBD2BF5C2}"/>
              </a:ext>
            </a:extLst>
          </p:cNvPr>
          <p:cNvPicPr>
            <a:picLocks/>
          </p:cNvPicPr>
          <p:nvPr/>
        </p:nvPicPr>
        <p:blipFill>
          <a:blip r:embed="rId6"/>
          <a:stretch>
            <a:fillRect/>
          </a:stretch>
        </p:blipFill>
        <p:spPr>
          <a:xfrm>
            <a:off x="4175481" y="4514735"/>
            <a:ext cx="1143000" cy="1143000"/>
          </a:xfrm>
          <a:prstGeom prst="rect">
            <a:avLst/>
          </a:prstGeom>
          <a:ln w="38100">
            <a:solidFill>
              <a:schemeClr val="accent1"/>
            </a:solidFill>
          </a:ln>
        </p:spPr>
      </p:pic>
      <p:sp>
        <p:nvSpPr>
          <p:cNvPr id="41" name="Content Placeholder 2">
            <a:extLst>
              <a:ext uri="{FF2B5EF4-FFF2-40B4-BE49-F238E27FC236}">
                <a16:creationId xmlns:a16="http://schemas.microsoft.com/office/drawing/2014/main" id="{835BC812-FB33-EA42-B791-8A317418CCB0}"/>
              </a:ext>
            </a:extLst>
          </p:cNvPr>
          <p:cNvSpPr>
            <a:spLocks noGrp="1"/>
          </p:cNvSpPr>
          <p:nvPr>
            <p:ph idx="1"/>
          </p:nvPr>
        </p:nvSpPr>
        <p:spPr>
          <a:xfrm>
            <a:off x="7800651" y="228240"/>
            <a:ext cx="4134273" cy="6152680"/>
          </a:xfrm>
        </p:spPr>
        <p:txBody>
          <a:bodyPr/>
          <a:lstStyle/>
          <a:p>
            <a:pPr algn="just"/>
            <a:r>
              <a:rPr lang="en-US" sz="1600" dirty="0">
                <a:ea typeface="Calibri" panose="020F0502020204030204" pitchFamily="34" charset="0"/>
              </a:rPr>
              <a:t>Facilitate SUIP and Penn PREP program design with Assistant Director of Research Training Programs, Lisa Lim, and Faculty Directors of SUIP and Penn PREP</a:t>
            </a:r>
          </a:p>
          <a:p>
            <a:pPr algn="just"/>
            <a:endParaRPr lang="en-US" sz="1600" dirty="0">
              <a:ea typeface="Calibri" panose="020F0502020204030204" pitchFamily="34" charset="0"/>
            </a:endParaRPr>
          </a:p>
          <a:p>
            <a:pPr algn="just"/>
            <a:r>
              <a:rPr lang="en-US" sz="1600" dirty="0">
                <a:ea typeface="Calibri" panose="020F0502020204030204" pitchFamily="34" charset="0"/>
              </a:rPr>
              <a:t>Serve as research training mentors and professional development guides for SUIP interns and Penn PREP scholars </a:t>
            </a:r>
          </a:p>
          <a:p>
            <a:pPr algn="just"/>
            <a:endParaRPr lang="en-US" sz="1600" dirty="0">
              <a:ea typeface="Calibri" panose="020F0502020204030204" pitchFamily="34" charset="0"/>
            </a:endParaRPr>
          </a:p>
          <a:p>
            <a:pPr algn="just"/>
            <a:r>
              <a:rPr lang="en-US" sz="1600" dirty="0">
                <a:ea typeface="Calibri" panose="020F0502020204030204" pitchFamily="34" charset="0"/>
              </a:rPr>
              <a:t>Support recruitment activities at national symposia and recruit visits to HBCUs, MSIs, and other colleges and universities.</a:t>
            </a:r>
          </a:p>
          <a:p>
            <a:pPr algn="just"/>
            <a:endParaRPr lang="en-US" sz="1600" dirty="0">
              <a:ea typeface="Calibri" panose="020F0502020204030204" pitchFamily="34" charset="0"/>
            </a:endParaRPr>
          </a:p>
          <a:p>
            <a:pPr algn="just"/>
            <a:r>
              <a:rPr lang="en-US" sz="1600" dirty="0">
                <a:ea typeface="Calibri" panose="020F0502020204030204" pitchFamily="34" charset="0"/>
              </a:rPr>
              <a:t>Serve as members of Trainee Advocacy Alliance that provides provides trainee support for diverse members of the Penn Medicine research training community, especially those holding identities that are historically underrepresented in the biomedical sciences.</a:t>
            </a:r>
          </a:p>
          <a:p>
            <a:pPr marL="0" indent="0" algn="just">
              <a:buNone/>
            </a:pPr>
            <a:endParaRPr lang="en-US" sz="1600" dirty="0">
              <a:ea typeface="Calibri" panose="020F0502020204030204" pitchFamily="34" charset="0"/>
            </a:endParaRPr>
          </a:p>
        </p:txBody>
      </p:sp>
      <p:sp>
        <p:nvSpPr>
          <p:cNvPr id="42" name="TextBox 41">
            <a:extLst>
              <a:ext uri="{FF2B5EF4-FFF2-40B4-BE49-F238E27FC236}">
                <a16:creationId xmlns:a16="http://schemas.microsoft.com/office/drawing/2014/main" id="{8D65D56F-3F72-2C4E-8A04-12F4E71F73DF}"/>
              </a:ext>
            </a:extLst>
          </p:cNvPr>
          <p:cNvSpPr txBox="1"/>
          <p:nvPr/>
        </p:nvSpPr>
        <p:spPr>
          <a:xfrm>
            <a:off x="2278089" y="5668044"/>
            <a:ext cx="1292341" cy="400110"/>
          </a:xfrm>
          <a:prstGeom prst="rect">
            <a:avLst/>
          </a:prstGeom>
          <a:noFill/>
        </p:spPr>
        <p:txBody>
          <a:bodyPr wrap="none" rtlCol="0">
            <a:spAutoFit/>
          </a:bodyPr>
          <a:lstStyle/>
          <a:p>
            <a:pPr algn="ctr"/>
            <a:r>
              <a:rPr lang="en-US" sz="1000" b="1" dirty="0" err="1">
                <a:cs typeface="Arial" panose="020B0604020202020204" pitchFamily="34" charset="0"/>
              </a:rPr>
              <a:t>Kahealani</a:t>
            </a:r>
            <a:r>
              <a:rPr lang="en-US" sz="1000" b="1" dirty="0">
                <a:cs typeface="Arial" panose="020B0604020202020204" pitchFamily="34" charset="0"/>
              </a:rPr>
              <a:t> (</a:t>
            </a:r>
            <a:r>
              <a:rPr lang="en-US" sz="1000" b="1" dirty="0" err="1">
                <a:cs typeface="Arial" panose="020B0604020202020204" pitchFamily="34" charset="0"/>
              </a:rPr>
              <a:t>Kahea</a:t>
            </a:r>
            <a:r>
              <a:rPr lang="en-US" sz="1000" b="1" dirty="0">
                <a:cs typeface="Arial" panose="020B0604020202020204" pitchFamily="34" charset="0"/>
              </a:rPr>
              <a:t>)</a:t>
            </a:r>
          </a:p>
          <a:p>
            <a:pPr algn="ctr"/>
            <a:r>
              <a:rPr lang="en-US" sz="1000" b="1" dirty="0">
                <a:cs typeface="Arial" panose="020B0604020202020204" pitchFamily="34" charset="0"/>
              </a:rPr>
              <a:t>Uehara</a:t>
            </a:r>
          </a:p>
        </p:txBody>
      </p:sp>
      <p:sp>
        <p:nvSpPr>
          <p:cNvPr id="43" name="TextBox 42">
            <a:extLst>
              <a:ext uri="{FF2B5EF4-FFF2-40B4-BE49-F238E27FC236}">
                <a16:creationId xmlns:a16="http://schemas.microsoft.com/office/drawing/2014/main" id="{F284E543-33A6-3B42-B089-88AB325EA7DF}"/>
              </a:ext>
            </a:extLst>
          </p:cNvPr>
          <p:cNvSpPr txBox="1"/>
          <p:nvPr/>
        </p:nvSpPr>
        <p:spPr>
          <a:xfrm>
            <a:off x="602220" y="5668044"/>
            <a:ext cx="1098378" cy="400110"/>
          </a:xfrm>
          <a:prstGeom prst="rect">
            <a:avLst/>
          </a:prstGeom>
          <a:noFill/>
        </p:spPr>
        <p:txBody>
          <a:bodyPr wrap="none" rtlCol="0">
            <a:spAutoFit/>
          </a:bodyPr>
          <a:lstStyle/>
          <a:p>
            <a:pPr algn="ctr"/>
            <a:r>
              <a:rPr lang="en-US" sz="1000" b="1" dirty="0">
                <a:cs typeface="Arial" panose="020B0604020202020204" pitchFamily="34" charset="0"/>
              </a:rPr>
              <a:t>Jose J. </a:t>
            </a:r>
            <a:r>
              <a:rPr lang="en-US" sz="1000" b="1" dirty="0" err="1">
                <a:cs typeface="Arial" panose="020B0604020202020204" pitchFamily="34" charset="0"/>
              </a:rPr>
              <a:t>Gorbea</a:t>
            </a:r>
            <a:endParaRPr lang="en-US" sz="1000" b="1" dirty="0">
              <a:cs typeface="Arial" panose="020B0604020202020204" pitchFamily="34" charset="0"/>
            </a:endParaRPr>
          </a:p>
          <a:p>
            <a:pPr algn="ctr"/>
            <a:r>
              <a:rPr lang="en-US" sz="1000" b="1" dirty="0">
                <a:cs typeface="Arial" panose="020B0604020202020204" pitchFamily="34" charset="0"/>
              </a:rPr>
              <a:t>Colon</a:t>
            </a:r>
          </a:p>
        </p:txBody>
      </p:sp>
      <p:sp>
        <p:nvSpPr>
          <p:cNvPr id="45" name="TextBox 44">
            <a:extLst>
              <a:ext uri="{FF2B5EF4-FFF2-40B4-BE49-F238E27FC236}">
                <a16:creationId xmlns:a16="http://schemas.microsoft.com/office/drawing/2014/main" id="{AE56983F-A635-EF47-A4D6-F1E55AC83FED}"/>
              </a:ext>
            </a:extLst>
          </p:cNvPr>
          <p:cNvSpPr txBox="1"/>
          <p:nvPr/>
        </p:nvSpPr>
        <p:spPr>
          <a:xfrm>
            <a:off x="4096803" y="5668044"/>
            <a:ext cx="1300356" cy="400110"/>
          </a:xfrm>
          <a:prstGeom prst="rect">
            <a:avLst/>
          </a:prstGeom>
          <a:noFill/>
        </p:spPr>
        <p:txBody>
          <a:bodyPr wrap="none" rtlCol="0">
            <a:spAutoFit/>
          </a:bodyPr>
          <a:lstStyle/>
          <a:p>
            <a:pPr algn="ctr"/>
            <a:r>
              <a:rPr lang="en-US" sz="1000" b="1" dirty="0">
                <a:cs typeface="Arial" panose="020B0604020202020204" pitchFamily="34" charset="0"/>
              </a:rPr>
              <a:t>Maria Fernanda</a:t>
            </a:r>
          </a:p>
          <a:p>
            <a:pPr algn="ctr"/>
            <a:r>
              <a:rPr lang="en-US" sz="1000" b="1" dirty="0">
                <a:cs typeface="Arial" panose="020B0604020202020204" pitchFamily="34" charset="0"/>
              </a:rPr>
              <a:t>Carrera Rodriguez</a:t>
            </a:r>
          </a:p>
        </p:txBody>
      </p:sp>
      <p:sp>
        <p:nvSpPr>
          <p:cNvPr id="21" name="Footer Placeholder 2">
            <a:extLst>
              <a:ext uri="{FF2B5EF4-FFF2-40B4-BE49-F238E27FC236}">
                <a16:creationId xmlns:a16="http://schemas.microsoft.com/office/drawing/2014/main" id="{E3C69ABB-7E1B-6945-8C66-62E64104D53A}"/>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pic>
        <p:nvPicPr>
          <p:cNvPr id="8" name="Picture 7">
            <a:extLst>
              <a:ext uri="{FF2B5EF4-FFF2-40B4-BE49-F238E27FC236}">
                <a16:creationId xmlns:a16="http://schemas.microsoft.com/office/drawing/2014/main" id="{8704F819-8D3B-9841-B2A5-F7F1FC11C595}"/>
              </a:ext>
            </a:extLst>
          </p:cNvPr>
          <p:cNvPicPr>
            <a:picLocks/>
          </p:cNvPicPr>
          <p:nvPr/>
        </p:nvPicPr>
        <p:blipFill>
          <a:blip r:embed="rId7"/>
          <a:stretch>
            <a:fillRect/>
          </a:stretch>
        </p:blipFill>
        <p:spPr>
          <a:xfrm>
            <a:off x="2895600" y="676245"/>
            <a:ext cx="1371600" cy="1371600"/>
          </a:xfrm>
          <a:prstGeom prst="rect">
            <a:avLst/>
          </a:prstGeom>
          <a:ln w="38100">
            <a:solidFill>
              <a:schemeClr val="accent1"/>
            </a:solidFill>
          </a:ln>
        </p:spPr>
      </p:pic>
      <p:sp>
        <p:nvSpPr>
          <p:cNvPr id="40" name="TextBox 39">
            <a:extLst>
              <a:ext uri="{FF2B5EF4-FFF2-40B4-BE49-F238E27FC236}">
                <a16:creationId xmlns:a16="http://schemas.microsoft.com/office/drawing/2014/main" id="{43952809-7AF8-084B-8907-6CC0FE2DB937}"/>
              </a:ext>
            </a:extLst>
          </p:cNvPr>
          <p:cNvSpPr txBox="1"/>
          <p:nvPr/>
        </p:nvSpPr>
        <p:spPr>
          <a:xfrm>
            <a:off x="2313580" y="2054585"/>
            <a:ext cx="2307043" cy="623248"/>
          </a:xfrm>
          <a:prstGeom prst="rect">
            <a:avLst/>
          </a:prstGeom>
          <a:noFill/>
        </p:spPr>
        <p:txBody>
          <a:bodyPr wrap="none" rtlCol="0">
            <a:spAutoFit/>
          </a:bodyPr>
          <a:lstStyle/>
          <a:p>
            <a:pPr algn="ctr"/>
            <a:r>
              <a:rPr lang="en-US" sz="1200" b="1" dirty="0">
                <a:cs typeface="Arial" panose="020B0604020202020204" pitchFamily="34" charset="0"/>
              </a:rPr>
              <a:t>Franklin D. </a:t>
            </a:r>
          </a:p>
          <a:p>
            <a:pPr algn="ctr"/>
            <a:r>
              <a:rPr lang="en-US" sz="1200" b="1" dirty="0" err="1">
                <a:cs typeface="Arial" panose="020B0604020202020204" pitchFamily="34" charset="0"/>
              </a:rPr>
              <a:t>Staback</a:t>
            </a:r>
            <a:r>
              <a:rPr lang="en-US" sz="1200" b="1" dirty="0">
                <a:cs typeface="Arial" panose="020B0604020202020204" pitchFamily="34" charset="0"/>
              </a:rPr>
              <a:t>-Rodriguez</a:t>
            </a:r>
          </a:p>
          <a:p>
            <a:pPr algn="ctr"/>
            <a:r>
              <a:rPr lang="en-US" sz="1050" dirty="0">
                <a:solidFill>
                  <a:schemeClr val="tx1"/>
                </a:solidFill>
                <a:cs typeface="Arial" panose="020B0604020202020204" pitchFamily="34" charset="0"/>
              </a:rPr>
              <a:t>IDEAL Research Lead SUIP Fellow</a:t>
            </a:r>
          </a:p>
        </p:txBody>
      </p:sp>
      <p:pic>
        <p:nvPicPr>
          <p:cNvPr id="20" name="Picture 19">
            <a:extLst>
              <a:ext uri="{FF2B5EF4-FFF2-40B4-BE49-F238E27FC236}">
                <a16:creationId xmlns:a16="http://schemas.microsoft.com/office/drawing/2014/main" id="{CD6A7E7E-CC1D-8840-B939-2FC05911CC42}"/>
              </a:ext>
            </a:extLst>
          </p:cNvPr>
          <p:cNvPicPr>
            <a:picLocks/>
          </p:cNvPicPr>
          <p:nvPr/>
        </p:nvPicPr>
        <p:blipFill>
          <a:blip r:embed="rId8"/>
          <a:stretch>
            <a:fillRect/>
          </a:stretch>
        </p:blipFill>
        <p:spPr>
          <a:xfrm>
            <a:off x="6083066" y="4514735"/>
            <a:ext cx="1143000" cy="1143000"/>
          </a:xfrm>
          <a:prstGeom prst="rect">
            <a:avLst/>
          </a:prstGeom>
          <a:ln w="38100">
            <a:solidFill>
              <a:schemeClr val="accent1"/>
            </a:solidFill>
          </a:ln>
        </p:spPr>
      </p:pic>
      <p:sp>
        <p:nvSpPr>
          <p:cNvPr id="22" name="TextBox 21">
            <a:extLst>
              <a:ext uri="{FF2B5EF4-FFF2-40B4-BE49-F238E27FC236}">
                <a16:creationId xmlns:a16="http://schemas.microsoft.com/office/drawing/2014/main" id="{848B4403-0DCF-6940-9415-FC82BB4032C0}"/>
              </a:ext>
            </a:extLst>
          </p:cNvPr>
          <p:cNvSpPr txBox="1"/>
          <p:nvPr/>
        </p:nvSpPr>
        <p:spPr>
          <a:xfrm>
            <a:off x="6146952" y="5668044"/>
            <a:ext cx="1140056" cy="246221"/>
          </a:xfrm>
          <a:prstGeom prst="rect">
            <a:avLst/>
          </a:prstGeom>
          <a:noFill/>
        </p:spPr>
        <p:txBody>
          <a:bodyPr wrap="none" rtlCol="0">
            <a:spAutoFit/>
          </a:bodyPr>
          <a:lstStyle/>
          <a:p>
            <a:pPr algn="ctr"/>
            <a:r>
              <a:rPr lang="en-US" sz="1000" b="1" dirty="0">
                <a:cs typeface="Arial" panose="020B0604020202020204" pitchFamily="34" charset="0"/>
              </a:rPr>
              <a:t>Vanessa </a:t>
            </a:r>
            <a:r>
              <a:rPr lang="en-US" sz="1000" b="1" dirty="0" err="1">
                <a:cs typeface="Arial" panose="020B0604020202020204" pitchFamily="34" charset="0"/>
              </a:rPr>
              <a:t>Fleites</a:t>
            </a:r>
            <a:endParaRPr lang="en-US" sz="1000" b="1" dirty="0">
              <a:cs typeface="Arial" panose="020B0604020202020204" pitchFamily="34" charset="0"/>
            </a:endParaRPr>
          </a:p>
        </p:txBody>
      </p:sp>
      <p:grpSp>
        <p:nvGrpSpPr>
          <p:cNvPr id="23" name="Group 22">
            <a:extLst>
              <a:ext uri="{FF2B5EF4-FFF2-40B4-BE49-F238E27FC236}">
                <a16:creationId xmlns:a16="http://schemas.microsoft.com/office/drawing/2014/main" id="{3818EAF3-74F3-9940-B6F0-F2D6817D1325}"/>
              </a:ext>
            </a:extLst>
          </p:cNvPr>
          <p:cNvGrpSpPr/>
          <p:nvPr/>
        </p:nvGrpSpPr>
        <p:grpSpPr>
          <a:xfrm>
            <a:off x="14507" y="676355"/>
            <a:ext cx="2359941" cy="1839542"/>
            <a:chOff x="7135682" y="3529626"/>
            <a:chExt cx="2359941" cy="1839542"/>
          </a:xfrm>
        </p:grpSpPr>
        <p:pic>
          <p:nvPicPr>
            <p:cNvPr id="24" name="Picture 23">
              <a:extLst>
                <a:ext uri="{FF2B5EF4-FFF2-40B4-BE49-F238E27FC236}">
                  <a16:creationId xmlns:a16="http://schemas.microsoft.com/office/drawing/2014/main" id="{01CB3ECD-5589-B441-BB62-873906E801AB}"/>
                </a:ext>
              </a:extLst>
            </p:cNvPr>
            <p:cNvPicPr>
              <a:picLocks/>
            </p:cNvPicPr>
            <p:nvPr/>
          </p:nvPicPr>
          <p:blipFill>
            <a:blip r:embed="rId9"/>
            <a:stretch>
              <a:fillRect/>
            </a:stretch>
          </p:blipFill>
          <p:spPr>
            <a:xfrm>
              <a:off x="7631762" y="3529626"/>
              <a:ext cx="1371600" cy="1371600"/>
            </a:xfrm>
            <a:prstGeom prst="rect">
              <a:avLst/>
            </a:prstGeom>
            <a:ln w="38100">
              <a:solidFill>
                <a:schemeClr val="accent1"/>
              </a:solidFill>
            </a:ln>
          </p:spPr>
        </p:pic>
        <p:sp>
          <p:nvSpPr>
            <p:cNvPr id="25" name="TextBox 24">
              <a:extLst>
                <a:ext uri="{FF2B5EF4-FFF2-40B4-BE49-F238E27FC236}">
                  <a16:creationId xmlns:a16="http://schemas.microsoft.com/office/drawing/2014/main" id="{255471F6-0CA8-5344-8449-4EE39E4512A9}"/>
                </a:ext>
              </a:extLst>
            </p:cNvPr>
            <p:cNvSpPr txBox="1"/>
            <p:nvPr/>
          </p:nvSpPr>
          <p:spPr>
            <a:xfrm>
              <a:off x="7135682" y="4930586"/>
              <a:ext cx="2359941" cy="438582"/>
            </a:xfrm>
            <a:prstGeom prst="rect">
              <a:avLst/>
            </a:prstGeom>
            <a:noFill/>
          </p:spPr>
          <p:txBody>
            <a:bodyPr wrap="none" rtlCol="0">
              <a:spAutoFit/>
            </a:bodyPr>
            <a:lstStyle/>
            <a:p>
              <a:pPr algn="ctr"/>
              <a:r>
                <a:rPr lang="en-US" sz="1200" b="1" dirty="0">
                  <a:cs typeface="Arial" panose="020B0604020202020204" pitchFamily="34" charset="0"/>
                </a:rPr>
                <a:t>Maya Hale</a:t>
              </a:r>
            </a:p>
            <a:p>
              <a:pPr algn="ctr"/>
              <a:r>
                <a:rPr lang="en-US" sz="1050" dirty="0">
                  <a:solidFill>
                    <a:schemeClr val="tx1"/>
                  </a:solidFill>
                  <a:cs typeface="Arial" panose="020B0604020202020204" pitchFamily="34" charset="0"/>
                </a:rPr>
                <a:t>IDEAL Research Lead PREP Fellow</a:t>
              </a:r>
            </a:p>
          </p:txBody>
        </p:sp>
      </p:grpSp>
      <p:pic>
        <p:nvPicPr>
          <p:cNvPr id="27" name="Picture 26">
            <a:extLst>
              <a:ext uri="{FF2B5EF4-FFF2-40B4-BE49-F238E27FC236}">
                <a16:creationId xmlns:a16="http://schemas.microsoft.com/office/drawing/2014/main" id="{4B91DDFB-640E-1C45-AC55-B16C3CDEFEC9}"/>
              </a:ext>
            </a:extLst>
          </p:cNvPr>
          <p:cNvPicPr>
            <a:picLocks/>
          </p:cNvPicPr>
          <p:nvPr/>
        </p:nvPicPr>
        <p:blipFill>
          <a:blip r:embed="rId10"/>
          <a:stretch>
            <a:fillRect/>
          </a:stretch>
        </p:blipFill>
        <p:spPr>
          <a:xfrm>
            <a:off x="5259378" y="676245"/>
            <a:ext cx="1371600" cy="1371600"/>
          </a:xfrm>
          <a:prstGeom prst="rect">
            <a:avLst/>
          </a:prstGeom>
          <a:ln w="38100">
            <a:solidFill>
              <a:schemeClr val="accent1"/>
            </a:solidFill>
          </a:ln>
        </p:spPr>
      </p:pic>
      <p:sp>
        <p:nvSpPr>
          <p:cNvPr id="28" name="TextBox 27">
            <a:extLst>
              <a:ext uri="{FF2B5EF4-FFF2-40B4-BE49-F238E27FC236}">
                <a16:creationId xmlns:a16="http://schemas.microsoft.com/office/drawing/2014/main" id="{C3E668DD-3384-5443-B253-3CDDA42E449E}"/>
              </a:ext>
            </a:extLst>
          </p:cNvPr>
          <p:cNvSpPr txBox="1"/>
          <p:nvPr/>
        </p:nvSpPr>
        <p:spPr>
          <a:xfrm>
            <a:off x="4559009" y="2090792"/>
            <a:ext cx="2632668" cy="600164"/>
          </a:xfrm>
          <a:prstGeom prst="rect">
            <a:avLst/>
          </a:prstGeom>
          <a:noFill/>
        </p:spPr>
        <p:txBody>
          <a:bodyPr wrap="square" rtlCol="0">
            <a:spAutoFit/>
          </a:bodyPr>
          <a:lstStyle/>
          <a:p>
            <a:pPr algn="ctr"/>
            <a:r>
              <a:rPr lang="en-US" sz="1200" b="1" dirty="0" err="1">
                <a:cs typeface="Arial" panose="020B0604020202020204" pitchFamily="34" charset="0"/>
              </a:rPr>
              <a:t>Kyabeth</a:t>
            </a:r>
            <a:r>
              <a:rPr lang="en-US" sz="1200" b="1" dirty="0">
                <a:cs typeface="Arial" panose="020B0604020202020204" pitchFamily="34" charset="0"/>
              </a:rPr>
              <a:t> Torres-Rodriguez</a:t>
            </a:r>
          </a:p>
          <a:p>
            <a:pPr algn="ctr"/>
            <a:r>
              <a:rPr lang="en-US" sz="1050" dirty="0">
                <a:solidFill>
                  <a:schemeClr val="tx1"/>
                </a:solidFill>
                <a:cs typeface="Arial" panose="020B0604020202020204" pitchFamily="34" charset="0"/>
              </a:rPr>
              <a:t>IDEAL Research Lead Trainee Recruitment Fellow</a:t>
            </a:r>
          </a:p>
        </p:txBody>
      </p:sp>
      <p:pic>
        <p:nvPicPr>
          <p:cNvPr id="11" name="Picture 10">
            <a:extLst>
              <a:ext uri="{FF2B5EF4-FFF2-40B4-BE49-F238E27FC236}">
                <a16:creationId xmlns:a16="http://schemas.microsoft.com/office/drawing/2014/main" id="{3872D39B-421E-7E41-9772-A18C5010458B}"/>
              </a:ext>
            </a:extLst>
          </p:cNvPr>
          <p:cNvPicPr>
            <a:picLocks/>
          </p:cNvPicPr>
          <p:nvPr/>
        </p:nvPicPr>
        <p:blipFill rotWithShape="1">
          <a:blip r:embed="rId11">
            <a:extLst>
              <a:ext uri="{28A0092B-C50C-407E-A947-70E740481C1C}">
                <a14:useLocalDpi xmlns:a14="http://schemas.microsoft.com/office/drawing/2010/main" val="0"/>
              </a:ext>
            </a:extLst>
          </a:blip>
          <a:srcRect l="15077" t="23020" r="18014"/>
          <a:stretch/>
        </p:blipFill>
        <p:spPr>
          <a:xfrm>
            <a:off x="1560475" y="2929836"/>
            <a:ext cx="1143000" cy="1143000"/>
          </a:xfrm>
          <a:prstGeom prst="rect">
            <a:avLst/>
          </a:prstGeom>
          <a:ln w="38100">
            <a:solidFill>
              <a:schemeClr val="accent1"/>
            </a:solidFill>
          </a:ln>
        </p:spPr>
      </p:pic>
    </p:spTree>
    <p:extLst>
      <p:ext uri="{BB962C8B-B14F-4D97-AF65-F5344CB8AC3E}">
        <p14:creationId xmlns:p14="http://schemas.microsoft.com/office/powerpoint/2010/main" val="405184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534533" y="114407"/>
            <a:ext cx="11074576" cy="461665"/>
          </a:xfrm>
        </p:spPr>
        <p:txBody>
          <a:bodyPr/>
          <a:lstStyle/>
          <a:p>
            <a:r>
              <a:rPr lang="en-US" b="1" dirty="0">
                <a:solidFill>
                  <a:schemeClr val="tx2"/>
                </a:solidFill>
              </a:rPr>
              <a:t>IDEAL Research Signature Objectives</a:t>
            </a:r>
          </a:p>
        </p:txBody>
      </p:sp>
      <p:sp>
        <p:nvSpPr>
          <p:cNvPr id="21" name="Footer Placeholder 2">
            <a:extLst>
              <a:ext uri="{FF2B5EF4-FFF2-40B4-BE49-F238E27FC236}">
                <a16:creationId xmlns:a16="http://schemas.microsoft.com/office/drawing/2014/main" id="{E3C69ABB-7E1B-6945-8C66-62E64104D53A}"/>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endParaRPr lang="en-US" dirty="0"/>
          </a:p>
          <a:p>
            <a:r>
              <a:rPr lang="en-US" dirty="0"/>
              <a:t>Twitter &amp; Instagram: @</a:t>
            </a:r>
            <a:r>
              <a:rPr lang="en-US" dirty="0" err="1"/>
              <a:t>IDEAL_Research</a:t>
            </a:r>
            <a:r>
              <a:rPr lang="en-US" dirty="0"/>
              <a:t> </a:t>
            </a:r>
          </a:p>
        </p:txBody>
      </p:sp>
      <p:sp>
        <p:nvSpPr>
          <p:cNvPr id="11" name="TextBox 10">
            <a:extLst>
              <a:ext uri="{FF2B5EF4-FFF2-40B4-BE49-F238E27FC236}">
                <a16:creationId xmlns:a16="http://schemas.microsoft.com/office/drawing/2014/main" id="{05D16B1A-0269-9B48-90DF-B074375DCECB}"/>
              </a:ext>
            </a:extLst>
          </p:cNvPr>
          <p:cNvSpPr txBox="1"/>
          <p:nvPr/>
        </p:nvSpPr>
        <p:spPr bwMode="auto">
          <a:xfrm>
            <a:off x="2890475" y="1149432"/>
            <a:ext cx="6411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spAutoFit/>
          </a:bodyPr>
          <a:lstStyle/>
          <a:p>
            <a:pPr algn="l"/>
            <a:r>
              <a:rPr lang="en-US" sz="2400" b="1" dirty="0">
                <a:solidFill>
                  <a:schemeClr val="tx1"/>
                </a:solidFill>
              </a:rPr>
              <a:t>Research &amp; Educational Training Programs </a:t>
            </a:r>
          </a:p>
        </p:txBody>
      </p:sp>
      <p:grpSp>
        <p:nvGrpSpPr>
          <p:cNvPr id="3" name="Group 2">
            <a:extLst>
              <a:ext uri="{FF2B5EF4-FFF2-40B4-BE49-F238E27FC236}">
                <a16:creationId xmlns:a16="http://schemas.microsoft.com/office/drawing/2014/main" id="{BA1A4BDA-F4DC-824A-B056-70580E33030D}"/>
              </a:ext>
            </a:extLst>
          </p:cNvPr>
          <p:cNvGrpSpPr/>
          <p:nvPr/>
        </p:nvGrpSpPr>
        <p:grpSpPr>
          <a:xfrm>
            <a:off x="2574737" y="1776886"/>
            <a:ext cx="1970955" cy="2872370"/>
            <a:chOff x="2574737" y="1776886"/>
            <a:chExt cx="1970955" cy="2872370"/>
          </a:xfrm>
        </p:grpSpPr>
        <p:pic>
          <p:nvPicPr>
            <p:cNvPr id="51" name="Picture 50">
              <a:extLst>
                <a:ext uri="{FF2B5EF4-FFF2-40B4-BE49-F238E27FC236}">
                  <a16:creationId xmlns:a16="http://schemas.microsoft.com/office/drawing/2014/main" id="{AA185520-61C9-EE4F-BB2C-D633C0A3720D}"/>
                </a:ext>
              </a:extLst>
            </p:cNvPr>
            <p:cNvPicPr>
              <a:picLocks/>
            </p:cNvPicPr>
            <p:nvPr/>
          </p:nvPicPr>
          <p:blipFill>
            <a:blip r:embed="rId3"/>
            <a:stretch>
              <a:fillRect/>
            </a:stretch>
          </p:blipFill>
          <p:spPr>
            <a:xfrm>
              <a:off x="2574737" y="1776886"/>
              <a:ext cx="1970955" cy="2417680"/>
            </a:xfrm>
            <a:prstGeom prst="rect">
              <a:avLst/>
            </a:prstGeom>
            <a:ln w="38100">
              <a:solidFill>
                <a:schemeClr val="bg2"/>
              </a:solidFill>
            </a:ln>
          </p:spPr>
        </p:pic>
        <p:sp>
          <p:nvSpPr>
            <p:cNvPr id="15" name="TextBox 14">
              <a:extLst>
                <a:ext uri="{FF2B5EF4-FFF2-40B4-BE49-F238E27FC236}">
                  <a16:creationId xmlns:a16="http://schemas.microsoft.com/office/drawing/2014/main" id="{ADBB93FE-144F-504F-B3A7-6A0DC50FB28A}"/>
                </a:ext>
              </a:extLst>
            </p:cNvPr>
            <p:cNvSpPr txBox="1"/>
            <p:nvPr/>
          </p:nvSpPr>
          <p:spPr bwMode="auto">
            <a:xfrm>
              <a:off x="3260452" y="4341479"/>
              <a:ext cx="5995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spAutoFit/>
            </a:bodyPr>
            <a:lstStyle/>
            <a:p>
              <a:pPr algn="l"/>
              <a:r>
                <a:rPr lang="en-US" sz="2000" b="1" dirty="0">
                  <a:solidFill>
                    <a:schemeClr val="accent2"/>
                  </a:solidFill>
                </a:rPr>
                <a:t>SUIP</a:t>
              </a:r>
            </a:p>
          </p:txBody>
        </p:sp>
      </p:grpSp>
      <p:grpSp>
        <p:nvGrpSpPr>
          <p:cNvPr id="4" name="Group 3">
            <a:extLst>
              <a:ext uri="{FF2B5EF4-FFF2-40B4-BE49-F238E27FC236}">
                <a16:creationId xmlns:a16="http://schemas.microsoft.com/office/drawing/2014/main" id="{524CA497-F8FC-B94C-93B2-89CB665CA377}"/>
              </a:ext>
            </a:extLst>
          </p:cNvPr>
          <p:cNvGrpSpPr/>
          <p:nvPr/>
        </p:nvGrpSpPr>
        <p:grpSpPr>
          <a:xfrm>
            <a:off x="4993161" y="1776886"/>
            <a:ext cx="1970955" cy="2894504"/>
            <a:chOff x="4993161" y="1776886"/>
            <a:chExt cx="1970955" cy="2894504"/>
          </a:xfrm>
        </p:grpSpPr>
        <p:pic>
          <p:nvPicPr>
            <p:cNvPr id="52" name="Picture 51">
              <a:extLst>
                <a:ext uri="{FF2B5EF4-FFF2-40B4-BE49-F238E27FC236}">
                  <a16:creationId xmlns:a16="http://schemas.microsoft.com/office/drawing/2014/main" id="{C6278FAD-8A09-064A-84F5-C11A04E77095}"/>
                </a:ext>
              </a:extLst>
            </p:cNvPr>
            <p:cNvPicPr>
              <a:picLocks/>
            </p:cNvPicPr>
            <p:nvPr/>
          </p:nvPicPr>
          <p:blipFill>
            <a:blip r:embed="rId4"/>
            <a:stretch>
              <a:fillRect/>
            </a:stretch>
          </p:blipFill>
          <p:spPr>
            <a:xfrm>
              <a:off x="4993161" y="1776886"/>
              <a:ext cx="1970955" cy="2417680"/>
            </a:xfrm>
            <a:prstGeom prst="rect">
              <a:avLst/>
            </a:prstGeom>
            <a:ln w="38100">
              <a:solidFill>
                <a:schemeClr val="bg2"/>
              </a:solidFill>
            </a:ln>
          </p:spPr>
        </p:pic>
        <p:sp>
          <p:nvSpPr>
            <p:cNvPr id="53" name="TextBox 52">
              <a:extLst>
                <a:ext uri="{FF2B5EF4-FFF2-40B4-BE49-F238E27FC236}">
                  <a16:creationId xmlns:a16="http://schemas.microsoft.com/office/drawing/2014/main" id="{8AC15E6A-11C7-5243-A17A-5FCE94FD7610}"/>
                </a:ext>
              </a:extLst>
            </p:cNvPr>
            <p:cNvSpPr txBox="1"/>
            <p:nvPr/>
          </p:nvSpPr>
          <p:spPr bwMode="auto">
            <a:xfrm>
              <a:off x="5314193" y="4363613"/>
              <a:ext cx="13288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spAutoFit/>
            </a:bodyPr>
            <a:lstStyle/>
            <a:p>
              <a:pPr algn="l"/>
              <a:r>
                <a:rPr lang="en-US" sz="2000" b="1" dirty="0" err="1">
                  <a:solidFill>
                    <a:schemeClr val="accent2"/>
                  </a:solidFill>
                </a:rPr>
                <a:t>PennPREP</a:t>
              </a:r>
              <a:endParaRPr lang="en-US" sz="2000" b="1" dirty="0">
                <a:solidFill>
                  <a:schemeClr val="accent2"/>
                </a:solidFill>
              </a:endParaRPr>
            </a:p>
          </p:txBody>
        </p:sp>
      </p:grpSp>
      <p:grpSp>
        <p:nvGrpSpPr>
          <p:cNvPr id="5" name="Group 4">
            <a:extLst>
              <a:ext uri="{FF2B5EF4-FFF2-40B4-BE49-F238E27FC236}">
                <a16:creationId xmlns:a16="http://schemas.microsoft.com/office/drawing/2014/main" id="{B5EFFAD0-8A6A-3743-B01B-D0827087F13A}"/>
              </a:ext>
            </a:extLst>
          </p:cNvPr>
          <p:cNvGrpSpPr/>
          <p:nvPr/>
        </p:nvGrpSpPr>
        <p:grpSpPr>
          <a:xfrm>
            <a:off x="7411584" y="1776886"/>
            <a:ext cx="1970955" cy="2872370"/>
            <a:chOff x="7411584" y="1776886"/>
            <a:chExt cx="1970955" cy="2872370"/>
          </a:xfrm>
        </p:grpSpPr>
        <p:pic>
          <p:nvPicPr>
            <p:cNvPr id="14" name="Picture 13">
              <a:extLst>
                <a:ext uri="{FF2B5EF4-FFF2-40B4-BE49-F238E27FC236}">
                  <a16:creationId xmlns:a16="http://schemas.microsoft.com/office/drawing/2014/main" id="{155A3383-C956-994E-BA6A-F23BB88EF145}"/>
                </a:ext>
              </a:extLst>
            </p:cNvPr>
            <p:cNvPicPr>
              <a:picLocks/>
            </p:cNvPicPr>
            <p:nvPr/>
          </p:nvPicPr>
          <p:blipFill rotWithShape="1">
            <a:blip r:embed="rId5">
              <a:extLst>
                <a:ext uri="{28A0092B-C50C-407E-A947-70E740481C1C}">
                  <a14:useLocalDpi xmlns:a14="http://schemas.microsoft.com/office/drawing/2010/main" val="0"/>
                </a:ext>
              </a:extLst>
            </a:blip>
            <a:srcRect l="18294" t="-293" r="60392"/>
            <a:stretch/>
          </p:blipFill>
          <p:spPr>
            <a:xfrm>
              <a:off x="7411584" y="1776886"/>
              <a:ext cx="1970955" cy="2417680"/>
            </a:xfrm>
            <a:prstGeom prst="rect">
              <a:avLst/>
            </a:prstGeom>
            <a:ln w="38100">
              <a:solidFill>
                <a:schemeClr val="bg2"/>
              </a:solidFill>
            </a:ln>
          </p:spPr>
        </p:pic>
        <p:sp>
          <p:nvSpPr>
            <p:cNvPr id="54" name="TextBox 53">
              <a:extLst>
                <a:ext uri="{FF2B5EF4-FFF2-40B4-BE49-F238E27FC236}">
                  <a16:creationId xmlns:a16="http://schemas.microsoft.com/office/drawing/2014/main" id="{34A3A3B0-69B2-EC4D-B962-1D6501C4E888}"/>
                </a:ext>
              </a:extLst>
            </p:cNvPr>
            <p:cNvSpPr txBox="1"/>
            <p:nvPr/>
          </p:nvSpPr>
          <p:spPr bwMode="auto">
            <a:xfrm>
              <a:off x="7726206" y="4341479"/>
              <a:ext cx="13417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spAutoFit/>
            </a:bodyPr>
            <a:lstStyle/>
            <a:p>
              <a:pPr algn="l"/>
              <a:r>
                <a:rPr lang="en-US" sz="2000" b="1" dirty="0" err="1">
                  <a:solidFill>
                    <a:schemeClr val="accent2"/>
                  </a:solidFill>
                </a:rPr>
                <a:t>PennPORT</a:t>
              </a:r>
              <a:endParaRPr lang="en-US" sz="2000" b="1" dirty="0">
                <a:solidFill>
                  <a:schemeClr val="accent2"/>
                </a:solidFill>
              </a:endParaRPr>
            </a:p>
          </p:txBody>
        </p:sp>
      </p:grpSp>
    </p:spTree>
    <p:extLst>
      <p:ext uri="{BB962C8B-B14F-4D97-AF65-F5344CB8AC3E}">
        <p14:creationId xmlns:p14="http://schemas.microsoft.com/office/powerpoint/2010/main" val="104257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3CF4-456A-9E49-8554-0BBCF6876320}"/>
              </a:ext>
            </a:extLst>
          </p:cNvPr>
          <p:cNvSpPr>
            <a:spLocks noGrp="1"/>
          </p:cNvSpPr>
          <p:nvPr>
            <p:ph type="title"/>
          </p:nvPr>
        </p:nvSpPr>
        <p:spPr>
          <a:xfrm>
            <a:off x="184054" y="261199"/>
            <a:ext cx="9993615" cy="923330"/>
          </a:xfrm>
        </p:spPr>
        <p:txBody>
          <a:bodyPr/>
          <a:lstStyle/>
          <a:p>
            <a:r>
              <a:rPr lang="en-US" b="1" dirty="0">
                <a:solidFill>
                  <a:schemeClr val="tx2"/>
                </a:solidFill>
              </a:rPr>
              <a:t>IDEAL Research Initiatives</a:t>
            </a:r>
            <a:br>
              <a:rPr lang="en-US" b="1" dirty="0">
                <a:solidFill>
                  <a:schemeClr val="tx2"/>
                </a:solidFill>
              </a:rPr>
            </a:br>
            <a:endParaRPr lang="en-US" b="1" dirty="0"/>
          </a:p>
        </p:txBody>
      </p:sp>
      <p:sp>
        <p:nvSpPr>
          <p:cNvPr id="118" name="Footer Placeholder 2">
            <a:extLst>
              <a:ext uri="{FF2B5EF4-FFF2-40B4-BE49-F238E27FC236}">
                <a16:creationId xmlns:a16="http://schemas.microsoft.com/office/drawing/2014/main" id="{FFCFEEF4-090A-2F44-B02B-E9C6B76834AF}"/>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grpSp>
        <p:nvGrpSpPr>
          <p:cNvPr id="3" name="Group 2">
            <a:extLst>
              <a:ext uri="{FF2B5EF4-FFF2-40B4-BE49-F238E27FC236}">
                <a16:creationId xmlns:a16="http://schemas.microsoft.com/office/drawing/2014/main" id="{600FC52B-8223-9441-9BA8-610FC576C5DA}"/>
              </a:ext>
            </a:extLst>
          </p:cNvPr>
          <p:cNvGrpSpPr/>
          <p:nvPr/>
        </p:nvGrpSpPr>
        <p:grpSpPr>
          <a:xfrm>
            <a:off x="304910" y="1606788"/>
            <a:ext cx="5133741" cy="3722192"/>
            <a:chOff x="-52899" y="792069"/>
            <a:chExt cx="5133741" cy="3722192"/>
          </a:xfrm>
        </p:grpSpPr>
        <p:sp>
          <p:nvSpPr>
            <p:cNvPr id="119" name="TextBox 118">
              <a:extLst>
                <a:ext uri="{FF2B5EF4-FFF2-40B4-BE49-F238E27FC236}">
                  <a16:creationId xmlns:a16="http://schemas.microsoft.com/office/drawing/2014/main" id="{0A58DB43-6B6C-6B4A-B9AD-9CC2FE55F30A}"/>
                </a:ext>
              </a:extLst>
            </p:cNvPr>
            <p:cNvSpPr txBox="1"/>
            <p:nvPr/>
          </p:nvSpPr>
          <p:spPr>
            <a:xfrm>
              <a:off x="-41568" y="3151611"/>
              <a:ext cx="902811" cy="276999"/>
            </a:xfrm>
            <a:prstGeom prst="rect">
              <a:avLst/>
            </a:prstGeom>
            <a:noFill/>
          </p:spPr>
          <p:txBody>
            <a:bodyPr wrap="none" rtlCol="0">
              <a:spAutoFit/>
            </a:bodyPr>
            <a:lstStyle/>
            <a:p>
              <a:pPr algn="ctr"/>
              <a:r>
                <a:rPr lang="en-US" sz="1200" dirty="0">
                  <a:latin typeface="Helvetica" pitchFamily="2" charset="0"/>
                </a:rPr>
                <a:t>BMB/CPM</a:t>
              </a:r>
            </a:p>
          </p:txBody>
        </p:sp>
        <p:sp>
          <p:nvSpPr>
            <p:cNvPr id="124" name="TextBox 123">
              <a:extLst>
                <a:ext uri="{FF2B5EF4-FFF2-40B4-BE49-F238E27FC236}">
                  <a16:creationId xmlns:a16="http://schemas.microsoft.com/office/drawing/2014/main" id="{B34E9D82-971B-6B46-A9F7-3E2B99D0712C}"/>
                </a:ext>
              </a:extLst>
            </p:cNvPr>
            <p:cNvSpPr txBox="1"/>
            <p:nvPr/>
          </p:nvSpPr>
          <p:spPr>
            <a:xfrm>
              <a:off x="4444990" y="4226902"/>
              <a:ext cx="527710" cy="276999"/>
            </a:xfrm>
            <a:prstGeom prst="rect">
              <a:avLst/>
            </a:prstGeom>
            <a:noFill/>
          </p:spPr>
          <p:txBody>
            <a:bodyPr wrap="none" rtlCol="0">
              <a:spAutoFit/>
            </a:bodyPr>
            <a:lstStyle/>
            <a:p>
              <a:pPr algn="ctr"/>
              <a:r>
                <a:rPr lang="en-US" sz="1200" dirty="0">
                  <a:latin typeface="Helvetica" pitchFamily="2" charset="0"/>
                </a:rPr>
                <a:t>PGG</a:t>
              </a:r>
            </a:p>
          </p:txBody>
        </p:sp>
        <p:sp>
          <p:nvSpPr>
            <p:cNvPr id="125" name="TextBox 124">
              <a:extLst>
                <a:ext uri="{FF2B5EF4-FFF2-40B4-BE49-F238E27FC236}">
                  <a16:creationId xmlns:a16="http://schemas.microsoft.com/office/drawing/2014/main" id="{56C2A377-E3EB-0945-BEB6-8473F942B047}"/>
                </a:ext>
              </a:extLst>
            </p:cNvPr>
            <p:cNvSpPr txBox="1"/>
            <p:nvPr/>
          </p:nvSpPr>
          <p:spPr>
            <a:xfrm>
              <a:off x="1835679" y="3151611"/>
              <a:ext cx="611065" cy="276999"/>
            </a:xfrm>
            <a:prstGeom prst="rect">
              <a:avLst/>
            </a:prstGeom>
            <a:noFill/>
          </p:spPr>
          <p:txBody>
            <a:bodyPr wrap="none" rtlCol="0">
              <a:spAutoFit/>
            </a:bodyPr>
            <a:lstStyle/>
            <a:p>
              <a:pPr algn="ctr"/>
              <a:r>
                <a:rPr lang="en-US" sz="1200" dirty="0">
                  <a:latin typeface="Helvetica" pitchFamily="2" charset="0"/>
                </a:rPr>
                <a:t>DSRB</a:t>
              </a:r>
            </a:p>
          </p:txBody>
        </p:sp>
        <p:sp>
          <p:nvSpPr>
            <p:cNvPr id="126" name="TextBox 125">
              <a:extLst>
                <a:ext uri="{FF2B5EF4-FFF2-40B4-BE49-F238E27FC236}">
                  <a16:creationId xmlns:a16="http://schemas.microsoft.com/office/drawing/2014/main" id="{A081FB3B-FA2C-2647-950D-B426A54F7802}"/>
                </a:ext>
              </a:extLst>
            </p:cNvPr>
            <p:cNvSpPr txBox="1"/>
            <p:nvPr/>
          </p:nvSpPr>
          <p:spPr>
            <a:xfrm>
              <a:off x="2726819" y="3151611"/>
              <a:ext cx="518091" cy="276999"/>
            </a:xfrm>
            <a:prstGeom prst="rect">
              <a:avLst/>
            </a:prstGeom>
            <a:noFill/>
          </p:spPr>
          <p:txBody>
            <a:bodyPr wrap="none" rtlCol="0">
              <a:spAutoFit/>
            </a:bodyPr>
            <a:lstStyle/>
            <a:p>
              <a:pPr algn="ctr"/>
              <a:r>
                <a:rPr lang="en-US" sz="1200" dirty="0">
                  <a:latin typeface="Helvetica" pitchFamily="2" charset="0"/>
                </a:rPr>
                <a:t>GCB</a:t>
              </a:r>
            </a:p>
          </p:txBody>
        </p:sp>
        <p:sp>
          <p:nvSpPr>
            <p:cNvPr id="127" name="TextBox 126">
              <a:extLst>
                <a:ext uri="{FF2B5EF4-FFF2-40B4-BE49-F238E27FC236}">
                  <a16:creationId xmlns:a16="http://schemas.microsoft.com/office/drawing/2014/main" id="{FC2151C6-99AA-5B48-93BA-1130CDDB3FB3}"/>
                </a:ext>
              </a:extLst>
            </p:cNvPr>
            <p:cNvSpPr txBox="1"/>
            <p:nvPr/>
          </p:nvSpPr>
          <p:spPr>
            <a:xfrm>
              <a:off x="4446340" y="3150173"/>
              <a:ext cx="630301" cy="276999"/>
            </a:xfrm>
            <a:prstGeom prst="rect">
              <a:avLst/>
            </a:prstGeom>
            <a:noFill/>
          </p:spPr>
          <p:txBody>
            <a:bodyPr wrap="none" rtlCol="0">
              <a:spAutoFit/>
            </a:bodyPr>
            <a:lstStyle/>
            <a:p>
              <a:pPr algn="ctr"/>
              <a:r>
                <a:rPr lang="en-US" sz="1200" dirty="0">
                  <a:latin typeface="Helvetica" pitchFamily="2" charset="0"/>
                </a:rPr>
                <a:t>GGEB</a:t>
              </a:r>
            </a:p>
          </p:txBody>
        </p:sp>
        <p:sp>
          <p:nvSpPr>
            <p:cNvPr id="128" name="TextBox 127">
              <a:extLst>
                <a:ext uri="{FF2B5EF4-FFF2-40B4-BE49-F238E27FC236}">
                  <a16:creationId xmlns:a16="http://schemas.microsoft.com/office/drawing/2014/main" id="{371269EE-3A9B-2741-89E2-817E491034E4}"/>
                </a:ext>
              </a:extLst>
            </p:cNvPr>
            <p:cNvSpPr txBox="1"/>
            <p:nvPr/>
          </p:nvSpPr>
          <p:spPr>
            <a:xfrm>
              <a:off x="-52899" y="4237262"/>
              <a:ext cx="1007007" cy="276999"/>
            </a:xfrm>
            <a:prstGeom prst="rect">
              <a:avLst/>
            </a:prstGeom>
            <a:noFill/>
          </p:spPr>
          <p:txBody>
            <a:bodyPr wrap="none" rtlCol="0">
              <a:spAutoFit/>
            </a:bodyPr>
            <a:lstStyle/>
            <a:p>
              <a:pPr algn="ctr"/>
              <a:r>
                <a:rPr lang="en-US" sz="1200" dirty="0">
                  <a:latin typeface="Helvetica" pitchFamily="2" charset="0"/>
                </a:rPr>
                <a:t>GCB/GGEB</a:t>
              </a:r>
            </a:p>
          </p:txBody>
        </p:sp>
        <p:sp>
          <p:nvSpPr>
            <p:cNvPr id="130" name="TextBox 129">
              <a:extLst>
                <a:ext uri="{FF2B5EF4-FFF2-40B4-BE49-F238E27FC236}">
                  <a16:creationId xmlns:a16="http://schemas.microsoft.com/office/drawing/2014/main" id="{D87D3EE0-2155-5F43-B881-8F47002F9DDC}"/>
                </a:ext>
              </a:extLst>
            </p:cNvPr>
            <p:cNvSpPr txBox="1"/>
            <p:nvPr/>
          </p:nvSpPr>
          <p:spPr>
            <a:xfrm>
              <a:off x="1104555" y="4232340"/>
              <a:ext cx="468398" cy="276999"/>
            </a:xfrm>
            <a:prstGeom prst="rect">
              <a:avLst/>
            </a:prstGeom>
            <a:noFill/>
          </p:spPr>
          <p:txBody>
            <a:bodyPr wrap="none" rtlCol="0">
              <a:spAutoFit/>
            </a:bodyPr>
            <a:lstStyle/>
            <a:p>
              <a:pPr algn="ctr"/>
              <a:r>
                <a:rPr lang="en-US" sz="1200" dirty="0">
                  <a:latin typeface="Helvetica" pitchFamily="2" charset="0"/>
                </a:rPr>
                <a:t>IGG</a:t>
              </a:r>
            </a:p>
          </p:txBody>
        </p:sp>
        <p:sp>
          <p:nvSpPr>
            <p:cNvPr id="131" name="TextBox 130">
              <a:extLst>
                <a:ext uri="{FF2B5EF4-FFF2-40B4-BE49-F238E27FC236}">
                  <a16:creationId xmlns:a16="http://schemas.microsoft.com/office/drawing/2014/main" id="{664C1F51-53E5-B74E-BD60-458C14A51759}"/>
                </a:ext>
              </a:extLst>
            </p:cNvPr>
            <p:cNvSpPr txBox="1"/>
            <p:nvPr/>
          </p:nvSpPr>
          <p:spPr>
            <a:xfrm>
              <a:off x="1967157" y="4226902"/>
              <a:ext cx="518091" cy="276999"/>
            </a:xfrm>
            <a:prstGeom prst="rect">
              <a:avLst/>
            </a:prstGeom>
            <a:noFill/>
          </p:spPr>
          <p:txBody>
            <a:bodyPr wrap="none" rtlCol="0">
              <a:spAutoFit/>
            </a:bodyPr>
            <a:lstStyle/>
            <a:p>
              <a:pPr algn="ctr"/>
              <a:r>
                <a:rPr lang="en-US" sz="1200" dirty="0">
                  <a:latin typeface="Helvetica" pitchFamily="2" charset="0"/>
                </a:rPr>
                <a:t>MVP</a:t>
              </a:r>
            </a:p>
          </p:txBody>
        </p:sp>
        <p:sp>
          <p:nvSpPr>
            <p:cNvPr id="132" name="TextBox 131">
              <a:extLst>
                <a:ext uri="{FF2B5EF4-FFF2-40B4-BE49-F238E27FC236}">
                  <a16:creationId xmlns:a16="http://schemas.microsoft.com/office/drawing/2014/main" id="{84F59080-B765-2346-9B6F-906EEC2B1F23}"/>
                </a:ext>
              </a:extLst>
            </p:cNvPr>
            <p:cNvSpPr txBox="1"/>
            <p:nvPr/>
          </p:nvSpPr>
          <p:spPr>
            <a:xfrm>
              <a:off x="3369653" y="4226902"/>
              <a:ext cx="922048" cy="276999"/>
            </a:xfrm>
            <a:prstGeom prst="rect">
              <a:avLst/>
            </a:prstGeom>
            <a:noFill/>
          </p:spPr>
          <p:txBody>
            <a:bodyPr wrap="none" rtlCol="0">
              <a:spAutoFit/>
            </a:bodyPr>
            <a:lstStyle/>
            <a:p>
              <a:pPr algn="ctr"/>
              <a:r>
                <a:rPr lang="en-US" sz="1200" dirty="0">
                  <a:latin typeface="Helvetica" pitchFamily="2" charset="0"/>
                </a:rPr>
                <a:t>NGG/PGG</a:t>
              </a:r>
            </a:p>
          </p:txBody>
        </p:sp>
        <p:sp>
          <p:nvSpPr>
            <p:cNvPr id="133" name="TextBox 132">
              <a:extLst>
                <a:ext uri="{FF2B5EF4-FFF2-40B4-BE49-F238E27FC236}">
                  <a16:creationId xmlns:a16="http://schemas.microsoft.com/office/drawing/2014/main" id="{F342A0CC-6056-F94D-8ED8-65050BD84EF1}"/>
                </a:ext>
              </a:extLst>
            </p:cNvPr>
            <p:cNvSpPr txBox="1"/>
            <p:nvPr/>
          </p:nvSpPr>
          <p:spPr>
            <a:xfrm>
              <a:off x="2539706" y="4226902"/>
              <a:ext cx="922048" cy="276999"/>
            </a:xfrm>
            <a:prstGeom prst="rect">
              <a:avLst/>
            </a:prstGeom>
            <a:noFill/>
          </p:spPr>
          <p:txBody>
            <a:bodyPr wrap="none" rtlCol="0">
              <a:spAutoFit/>
            </a:bodyPr>
            <a:lstStyle/>
            <a:p>
              <a:pPr algn="ctr"/>
              <a:r>
                <a:rPr lang="en-US" sz="1200" dirty="0">
                  <a:latin typeface="Helvetica" pitchFamily="2" charset="0"/>
                </a:rPr>
                <a:t>NGG/PGG</a:t>
              </a:r>
            </a:p>
          </p:txBody>
        </p:sp>
        <p:sp>
          <p:nvSpPr>
            <p:cNvPr id="134" name="TextBox 133">
              <a:extLst>
                <a:ext uri="{FF2B5EF4-FFF2-40B4-BE49-F238E27FC236}">
                  <a16:creationId xmlns:a16="http://schemas.microsoft.com/office/drawing/2014/main" id="{EAC0DA26-05FC-004A-9957-8C7962F6FBA8}"/>
                </a:ext>
              </a:extLst>
            </p:cNvPr>
            <p:cNvSpPr txBox="1"/>
            <p:nvPr/>
          </p:nvSpPr>
          <p:spPr>
            <a:xfrm>
              <a:off x="3576512" y="3149861"/>
              <a:ext cx="609821" cy="276999"/>
            </a:xfrm>
            <a:prstGeom prst="rect">
              <a:avLst/>
            </a:prstGeom>
            <a:noFill/>
          </p:spPr>
          <p:txBody>
            <a:bodyPr wrap="square" rtlCol="0">
              <a:spAutoFit/>
            </a:bodyPr>
            <a:lstStyle/>
            <a:p>
              <a:pPr algn="ctr"/>
              <a:r>
                <a:rPr lang="en-US" sz="1200" dirty="0">
                  <a:latin typeface="Helvetica" pitchFamily="2" charset="0"/>
                </a:rPr>
                <a:t>G&amp;E</a:t>
              </a:r>
            </a:p>
          </p:txBody>
        </p:sp>
        <p:pic>
          <p:nvPicPr>
            <p:cNvPr id="135" name="Picture 134">
              <a:extLst>
                <a:ext uri="{FF2B5EF4-FFF2-40B4-BE49-F238E27FC236}">
                  <a16:creationId xmlns:a16="http://schemas.microsoft.com/office/drawing/2014/main" id="{12D341DA-AEA8-9B4D-A9E9-578F0452320B}"/>
                </a:ext>
              </a:extLst>
            </p:cNvPr>
            <p:cNvPicPr>
              <a:picLocks/>
            </p:cNvPicPr>
            <p:nvPr/>
          </p:nvPicPr>
          <p:blipFill>
            <a:blip r:embed="rId3"/>
            <a:stretch>
              <a:fillRect/>
            </a:stretch>
          </p:blipFill>
          <p:spPr>
            <a:xfrm>
              <a:off x="3513633" y="3514444"/>
              <a:ext cx="685800" cy="685800"/>
            </a:xfrm>
            <a:prstGeom prst="rect">
              <a:avLst/>
            </a:prstGeom>
            <a:ln w="38100">
              <a:solidFill>
                <a:srgbClr val="002060"/>
              </a:solidFill>
            </a:ln>
          </p:spPr>
        </p:pic>
        <p:pic>
          <p:nvPicPr>
            <p:cNvPr id="136" name="Picture 135">
              <a:extLst>
                <a:ext uri="{FF2B5EF4-FFF2-40B4-BE49-F238E27FC236}">
                  <a16:creationId xmlns:a16="http://schemas.microsoft.com/office/drawing/2014/main" id="{242F6AC1-559D-7640-ADC9-C8E6F7CED90B}"/>
                </a:ext>
              </a:extLst>
            </p:cNvPr>
            <p:cNvPicPr>
              <a:picLocks/>
            </p:cNvPicPr>
            <p:nvPr/>
          </p:nvPicPr>
          <p:blipFill>
            <a:blip r:embed="rId4"/>
            <a:stretch>
              <a:fillRect/>
            </a:stretch>
          </p:blipFill>
          <p:spPr>
            <a:xfrm>
              <a:off x="4381618" y="3511342"/>
              <a:ext cx="685800" cy="685800"/>
            </a:xfrm>
            <a:prstGeom prst="rect">
              <a:avLst/>
            </a:prstGeom>
            <a:ln w="38100">
              <a:solidFill>
                <a:srgbClr val="002060"/>
              </a:solidFill>
            </a:ln>
          </p:spPr>
        </p:pic>
        <p:pic>
          <p:nvPicPr>
            <p:cNvPr id="137" name="Picture 136">
              <a:extLst>
                <a:ext uri="{FF2B5EF4-FFF2-40B4-BE49-F238E27FC236}">
                  <a16:creationId xmlns:a16="http://schemas.microsoft.com/office/drawing/2014/main" id="{FFFE6E70-3968-AB4D-BB6B-3E1238BB8BB0}"/>
                </a:ext>
              </a:extLst>
            </p:cNvPr>
            <p:cNvPicPr>
              <a:picLocks/>
            </p:cNvPicPr>
            <p:nvPr/>
          </p:nvPicPr>
          <p:blipFill>
            <a:blip r:embed="rId5"/>
            <a:stretch>
              <a:fillRect/>
            </a:stretch>
          </p:blipFill>
          <p:spPr>
            <a:xfrm>
              <a:off x="4395042" y="2437715"/>
              <a:ext cx="685800" cy="685800"/>
            </a:xfrm>
            <a:prstGeom prst="rect">
              <a:avLst/>
            </a:prstGeom>
            <a:ln w="38100">
              <a:solidFill>
                <a:srgbClr val="002060"/>
              </a:solidFill>
            </a:ln>
          </p:spPr>
        </p:pic>
        <p:pic>
          <p:nvPicPr>
            <p:cNvPr id="138" name="Picture 137">
              <a:extLst>
                <a:ext uri="{FF2B5EF4-FFF2-40B4-BE49-F238E27FC236}">
                  <a16:creationId xmlns:a16="http://schemas.microsoft.com/office/drawing/2014/main" id="{D3E4D035-F816-384B-9020-BFB4DC59BCA6}"/>
                </a:ext>
              </a:extLst>
            </p:cNvPr>
            <p:cNvPicPr>
              <a:picLocks/>
            </p:cNvPicPr>
            <p:nvPr/>
          </p:nvPicPr>
          <p:blipFill>
            <a:blip r:embed="rId6"/>
            <a:stretch>
              <a:fillRect/>
            </a:stretch>
          </p:blipFill>
          <p:spPr>
            <a:xfrm>
              <a:off x="125252" y="3524804"/>
              <a:ext cx="685800" cy="685800"/>
            </a:xfrm>
            <a:prstGeom prst="rect">
              <a:avLst/>
            </a:prstGeom>
            <a:ln w="38100">
              <a:solidFill>
                <a:srgbClr val="002060"/>
              </a:solidFill>
            </a:ln>
          </p:spPr>
        </p:pic>
        <p:pic>
          <p:nvPicPr>
            <p:cNvPr id="139" name="Picture 138">
              <a:extLst>
                <a:ext uri="{FF2B5EF4-FFF2-40B4-BE49-F238E27FC236}">
                  <a16:creationId xmlns:a16="http://schemas.microsoft.com/office/drawing/2014/main" id="{5392EA2A-4CBC-6C47-AE40-9B40F8BE4B1B}"/>
                </a:ext>
              </a:extLst>
            </p:cNvPr>
            <p:cNvPicPr>
              <a:picLocks/>
            </p:cNvPicPr>
            <p:nvPr/>
          </p:nvPicPr>
          <p:blipFill>
            <a:blip r:embed="rId7"/>
            <a:stretch>
              <a:fillRect/>
            </a:stretch>
          </p:blipFill>
          <p:spPr>
            <a:xfrm>
              <a:off x="1791618" y="2444075"/>
              <a:ext cx="685800" cy="685800"/>
            </a:xfrm>
            <a:prstGeom prst="rect">
              <a:avLst/>
            </a:prstGeom>
            <a:ln w="38100">
              <a:solidFill>
                <a:srgbClr val="002060"/>
              </a:solidFill>
            </a:ln>
          </p:spPr>
        </p:pic>
        <p:pic>
          <p:nvPicPr>
            <p:cNvPr id="140" name="Picture 139">
              <a:extLst>
                <a:ext uri="{FF2B5EF4-FFF2-40B4-BE49-F238E27FC236}">
                  <a16:creationId xmlns:a16="http://schemas.microsoft.com/office/drawing/2014/main" id="{E58A04A3-99A3-484A-9329-9C94FE4253F9}"/>
                </a:ext>
              </a:extLst>
            </p:cNvPr>
            <p:cNvPicPr>
              <a:picLocks/>
            </p:cNvPicPr>
            <p:nvPr/>
          </p:nvPicPr>
          <p:blipFill>
            <a:blip r:embed="rId8"/>
            <a:stretch>
              <a:fillRect/>
            </a:stretch>
          </p:blipFill>
          <p:spPr>
            <a:xfrm>
              <a:off x="101130" y="2444075"/>
              <a:ext cx="685800" cy="685800"/>
            </a:xfrm>
            <a:prstGeom prst="rect">
              <a:avLst/>
            </a:prstGeom>
            <a:ln w="38100">
              <a:solidFill>
                <a:srgbClr val="002060"/>
              </a:solidFill>
            </a:ln>
          </p:spPr>
        </p:pic>
        <p:pic>
          <p:nvPicPr>
            <p:cNvPr id="141" name="Picture 140">
              <a:extLst>
                <a:ext uri="{FF2B5EF4-FFF2-40B4-BE49-F238E27FC236}">
                  <a16:creationId xmlns:a16="http://schemas.microsoft.com/office/drawing/2014/main" id="{42C19CA0-9EA9-0348-B875-65305844CEB4}"/>
                </a:ext>
              </a:extLst>
            </p:cNvPr>
            <p:cNvPicPr>
              <a:picLocks/>
            </p:cNvPicPr>
            <p:nvPr/>
          </p:nvPicPr>
          <p:blipFill>
            <a:blip r:embed="rId9"/>
            <a:stretch>
              <a:fillRect/>
            </a:stretch>
          </p:blipFill>
          <p:spPr>
            <a:xfrm>
              <a:off x="2673501" y="3514444"/>
              <a:ext cx="685800" cy="685800"/>
            </a:xfrm>
            <a:prstGeom prst="rect">
              <a:avLst/>
            </a:prstGeom>
            <a:ln w="28575">
              <a:solidFill>
                <a:srgbClr val="002060"/>
              </a:solidFill>
            </a:ln>
          </p:spPr>
        </p:pic>
        <p:pic>
          <p:nvPicPr>
            <p:cNvPr id="142" name="Picture 141">
              <a:extLst>
                <a:ext uri="{FF2B5EF4-FFF2-40B4-BE49-F238E27FC236}">
                  <a16:creationId xmlns:a16="http://schemas.microsoft.com/office/drawing/2014/main" id="{242783BF-1458-7342-AA3A-CAF6AFA6106F}"/>
                </a:ext>
              </a:extLst>
            </p:cNvPr>
            <p:cNvPicPr>
              <a:picLocks/>
            </p:cNvPicPr>
            <p:nvPr/>
          </p:nvPicPr>
          <p:blipFill>
            <a:blip r:embed="rId10"/>
            <a:stretch>
              <a:fillRect/>
            </a:stretch>
          </p:blipFill>
          <p:spPr>
            <a:xfrm>
              <a:off x="956228" y="2437715"/>
              <a:ext cx="685800" cy="685800"/>
            </a:xfrm>
            <a:prstGeom prst="rect">
              <a:avLst/>
            </a:prstGeom>
            <a:ln w="38100">
              <a:solidFill>
                <a:srgbClr val="002060"/>
              </a:solidFill>
            </a:ln>
          </p:spPr>
        </p:pic>
        <p:sp>
          <p:nvSpPr>
            <p:cNvPr id="143" name="TextBox 142">
              <a:extLst>
                <a:ext uri="{FF2B5EF4-FFF2-40B4-BE49-F238E27FC236}">
                  <a16:creationId xmlns:a16="http://schemas.microsoft.com/office/drawing/2014/main" id="{91EA9E1C-1D8F-BD4F-B8E8-6964F43DBB5B}"/>
                </a:ext>
              </a:extLst>
            </p:cNvPr>
            <p:cNvSpPr txBox="1"/>
            <p:nvPr/>
          </p:nvSpPr>
          <p:spPr>
            <a:xfrm>
              <a:off x="1074415" y="3146688"/>
              <a:ext cx="397866" cy="276999"/>
            </a:xfrm>
            <a:prstGeom prst="rect">
              <a:avLst/>
            </a:prstGeom>
            <a:noFill/>
          </p:spPr>
          <p:txBody>
            <a:bodyPr wrap="none" rtlCol="0">
              <a:spAutoFit/>
            </a:bodyPr>
            <a:lstStyle/>
            <a:p>
              <a:pPr algn="ctr"/>
              <a:r>
                <a:rPr lang="en-US" sz="1200" dirty="0">
                  <a:latin typeface="Helvetica" pitchFamily="2" charset="0"/>
                </a:rPr>
                <a:t>CB</a:t>
              </a:r>
            </a:p>
          </p:txBody>
        </p:sp>
        <p:pic>
          <p:nvPicPr>
            <p:cNvPr id="144" name="Picture 143">
              <a:extLst>
                <a:ext uri="{FF2B5EF4-FFF2-40B4-BE49-F238E27FC236}">
                  <a16:creationId xmlns:a16="http://schemas.microsoft.com/office/drawing/2014/main" id="{22AC5B6C-E913-234D-AF05-347F7AA01815}"/>
                </a:ext>
              </a:extLst>
            </p:cNvPr>
            <p:cNvPicPr>
              <a:picLocks/>
            </p:cNvPicPr>
            <p:nvPr/>
          </p:nvPicPr>
          <p:blipFill>
            <a:blip r:embed="rId11"/>
            <a:stretch>
              <a:fillRect/>
            </a:stretch>
          </p:blipFill>
          <p:spPr>
            <a:xfrm>
              <a:off x="1833369" y="3524804"/>
              <a:ext cx="685800" cy="685800"/>
            </a:xfrm>
            <a:prstGeom prst="rect">
              <a:avLst/>
            </a:prstGeom>
            <a:ln w="38100">
              <a:solidFill>
                <a:srgbClr val="002060"/>
              </a:solidFill>
            </a:ln>
          </p:spPr>
        </p:pic>
        <p:pic>
          <p:nvPicPr>
            <p:cNvPr id="145" name="Picture 144">
              <a:extLst>
                <a:ext uri="{FF2B5EF4-FFF2-40B4-BE49-F238E27FC236}">
                  <a16:creationId xmlns:a16="http://schemas.microsoft.com/office/drawing/2014/main" id="{5D9F599A-9C36-0944-8B94-6DED600D8C3E}"/>
                </a:ext>
              </a:extLst>
            </p:cNvPr>
            <p:cNvPicPr>
              <a:picLocks/>
            </p:cNvPicPr>
            <p:nvPr/>
          </p:nvPicPr>
          <p:blipFill>
            <a:blip r:embed="rId12"/>
            <a:stretch>
              <a:fillRect/>
            </a:stretch>
          </p:blipFill>
          <p:spPr>
            <a:xfrm>
              <a:off x="2649728" y="2451287"/>
              <a:ext cx="685800" cy="685800"/>
            </a:xfrm>
            <a:prstGeom prst="rect">
              <a:avLst/>
            </a:prstGeom>
            <a:ln w="38100">
              <a:solidFill>
                <a:srgbClr val="002060"/>
              </a:solidFill>
            </a:ln>
          </p:spPr>
        </p:pic>
        <p:pic>
          <p:nvPicPr>
            <p:cNvPr id="146" name="Picture 145">
              <a:extLst>
                <a:ext uri="{FF2B5EF4-FFF2-40B4-BE49-F238E27FC236}">
                  <a16:creationId xmlns:a16="http://schemas.microsoft.com/office/drawing/2014/main" id="{C5013E80-FA36-1849-BE1B-5C02D86A476F}"/>
                </a:ext>
              </a:extLst>
            </p:cNvPr>
            <p:cNvPicPr>
              <a:picLocks/>
            </p:cNvPicPr>
            <p:nvPr/>
          </p:nvPicPr>
          <p:blipFill>
            <a:blip r:embed="rId13"/>
            <a:stretch>
              <a:fillRect/>
            </a:stretch>
          </p:blipFill>
          <p:spPr>
            <a:xfrm>
              <a:off x="3522385" y="2451287"/>
              <a:ext cx="685800" cy="685800"/>
            </a:xfrm>
            <a:prstGeom prst="rect">
              <a:avLst/>
            </a:prstGeom>
            <a:ln w="38100">
              <a:solidFill>
                <a:srgbClr val="002060"/>
              </a:solidFill>
            </a:ln>
          </p:spPr>
        </p:pic>
        <p:pic>
          <p:nvPicPr>
            <p:cNvPr id="147" name="Picture 146">
              <a:extLst>
                <a:ext uri="{FF2B5EF4-FFF2-40B4-BE49-F238E27FC236}">
                  <a16:creationId xmlns:a16="http://schemas.microsoft.com/office/drawing/2014/main" id="{77923E4B-0397-964A-A81E-73DD79CCBACF}"/>
                </a:ext>
              </a:extLst>
            </p:cNvPr>
            <p:cNvPicPr>
              <a:picLocks/>
            </p:cNvPicPr>
            <p:nvPr/>
          </p:nvPicPr>
          <p:blipFill rotWithShape="1">
            <a:blip r:embed="rId14"/>
            <a:srcRect l="26959" r="28290"/>
            <a:stretch/>
          </p:blipFill>
          <p:spPr>
            <a:xfrm>
              <a:off x="981322" y="3524804"/>
              <a:ext cx="685800" cy="685800"/>
            </a:xfrm>
            <a:prstGeom prst="rect">
              <a:avLst/>
            </a:prstGeom>
            <a:ln w="38100">
              <a:solidFill>
                <a:srgbClr val="002060"/>
              </a:solidFill>
            </a:ln>
          </p:spPr>
        </p:pic>
        <p:pic>
          <p:nvPicPr>
            <p:cNvPr id="148" name="Picture 147">
              <a:extLst>
                <a:ext uri="{FF2B5EF4-FFF2-40B4-BE49-F238E27FC236}">
                  <a16:creationId xmlns:a16="http://schemas.microsoft.com/office/drawing/2014/main" id="{0BC4CE4D-7DDB-924E-B976-C7073B712BCD}"/>
                </a:ext>
              </a:extLst>
            </p:cNvPr>
            <p:cNvPicPr>
              <a:picLocks/>
            </p:cNvPicPr>
            <p:nvPr/>
          </p:nvPicPr>
          <p:blipFill>
            <a:blip r:embed="rId15"/>
            <a:stretch>
              <a:fillRect/>
            </a:stretch>
          </p:blipFill>
          <p:spPr>
            <a:xfrm>
              <a:off x="1639032" y="1184529"/>
              <a:ext cx="685800" cy="685800"/>
            </a:xfrm>
            <a:prstGeom prst="rect">
              <a:avLst/>
            </a:prstGeom>
            <a:ln w="38100">
              <a:solidFill>
                <a:srgbClr val="002060"/>
              </a:solidFill>
            </a:ln>
          </p:spPr>
        </p:pic>
        <p:sp>
          <p:nvSpPr>
            <p:cNvPr id="149" name="TextBox 148">
              <a:extLst>
                <a:ext uri="{FF2B5EF4-FFF2-40B4-BE49-F238E27FC236}">
                  <a16:creationId xmlns:a16="http://schemas.microsoft.com/office/drawing/2014/main" id="{A378BA3A-B07B-9942-B494-EDF745686267}"/>
                </a:ext>
              </a:extLst>
            </p:cNvPr>
            <p:cNvSpPr txBox="1"/>
            <p:nvPr/>
          </p:nvSpPr>
          <p:spPr>
            <a:xfrm>
              <a:off x="1530527" y="1929591"/>
              <a:ext cx="902811" cy="276999"/>
            </a:xfrm>
            <a:prstGeom prst="rect">
              <a:avLst/>
            </a:prstGeom>
            <a:noFill/>
          </p:spPr>
          <p:txBody>
            <a:bodyPr wrap="none" rtlCol="0">
              <a:spAutoFit/>
            </a:bodyPr>
            <a:lstStyle/>
            <a:p>
              <a:pPr algn="ctr"/>
              <a:r>
                <a:rPr lang="en-US" sz="1200" dirty="0">
                  <a:latin typeface="Helvetica" pitchFamily="2" charset="0"/>
                </a:rPr>
                <a:t>BMB/CPM</a:t>
              </a:r>
            </a:p>
          </p:txBody>
        </p:sp>
        <p:pic>
          <p:nvPicPr>
            <p:cNvPr id="150" name="Picture 149">
              <a:extLst>
                <a:ext uri="{FF2B5EF4-FFF2-40B4-BE49-F238E27FC236}">
                  <a16:creationId xmlns:a16="http://schemas.microsoft.com/office/drawing/2014/main" id="{0E690224-457D-6246-8217-6C58E3D562E4}"/>
                </a:ext>
              </a:extLst>
            </p:cNvPr>
            <p:cNvPicPr>
              <a:picLocks/>
            </p:cNvPicPr>
            <p:nvPr/>
          </p:nvPicPr>
          <p:blipFill>
            <a:blip r:embed="rId16"/>
            <a:stretch>
              <a:fillRect/>
            </a:stretch>
          </p:blipFill>
          <p:spPr>
            <a:xfrm>
              <a:off x="2587796" y="1184529"/>
              <a:ext cx="685800" cy="685800"/>
            </a:xfrm>
            <a:prstGeom prst="rect">
              <a:avLst/>
            </a:prstGeom>
            <a:ln w="38100">
              <a:solidFill>
                <a:srgbClr val="002060"/>
              </a:solidFill>
            </a:ln>
          </p:spPr>
        </p:pic>
        <p:sp>
          <p:nvSpPr>
            <p:cNvPr id="152" name="TextBox 151">
              <a:extLst>
                <a:ext uri="{FF2B5EF4-FFF2-40B4-BE49-F238E27FC236}">
                  <a16:creationId xmlns:a16="http://schemas.microsoft.com/office/drawing/2014/main" id="{96A30E1E-7563-454E-9FD7-A7EF595F7BD9}"/>
                </a:ext>
              </a:extLst>
            </p:cNvPr>
            <p:cNvSpPr txBox="1"/>
            <p:nvPr/>
          </p:nvSpPr>
          <p:spPr>
            <a:xfrm>
              <a:off x="2229295" y="1918590"/>
              <a:ext cx="1321965" cy="276999"/>
            </a:xfrm>
            <a:prstGeom prst="rect">
              <a:avLst/>
            </a:prstGeom>
            <a:noFill/>
          </p:spPr>
          <p:txBody>
            <a:bodyPr wrap="none" rtlCol="0">
              <a:spAutoFit/>
            </a:bodyPr>
            <a:lstStyle/>
            <a:p>
              <a:pPr algn="ctr"/>
              <a:r>
                <a:rPr lang="en-US" sz="1200" dirty="0">
                  <a:latin typeface="Helvetica" pitchFamily="2" charset="0"/>
                </a:rPr>
                <a:t>IDEAL Research</a:t>
              </a:r>
            </a:p>
          </p:txBody>
        </p:sp>
        <p:sp>
          <p:nvSpPr>
            <p:cNvPr id="153" name="TextBox 152">
              <a:extLst>
                <a:ext uri="{FF2B5EF4-FFF2-40B4-BE49-F238E27FC236}">
                  <a16:creationId xmlns:a16="http://schemas.microsoft.com/office/drawing/2014/main" id="{E55523E4-EDBF-E540-941C-08848B686178}"/>
                </a:ext>
              </a:extLst>
            </p:cNvPr>
            <p:cNvSpPr txBox="1"/>
            <p:nvPr/>
          </p:nvSpPr>
          <p:spPr>
            <a:xfrm>
              <a:off x="1709430" y="792069"/>
              <a:ext cx="1358048" cy="276999"/>
            </a:xfrm>
            <a:prstGeom prst="rect">
              <a:avLst/>
            </a:prstGeom>
            <a:noFill/>
          </p:spPr>
          <p:txBody>
            <a:bodyPr wrap="square" rtlCol="0">
              <a:spAutoFit/>
            </a:bodyPr>
            <a:lstStyle/>
            <a:p>
              <a:pPr algn="ctr"/>
              <a:r>
                <a:rPr lang="en-US" sz="1200" b="1" dirty="0">
                  <a:latin typeface="Helvetica" pitchFamily="2" charset="0"/>
                </a:rPr>
                <a:t>RA Leadership</a:t>
              </a:r>
            </a:p>
          </p:txBody>
        </p:sp>
      </p:grpSp>
      <p:grpSp>
        <p:nvGrpSpPr>
          <p:cNvPr id="34" name="Group 33">
            <a:extLst>
              <a:ext uri="{FF2B5EF4-FFF2-40B4-BE49-F238E27FC236}">
                <a16:creationId xmlns:a16="http://schemas.microsoft.com/office/drawing/2014/main" id="{DA8528C5-5D4C-694B-AFD3-DD7781F1AA03}"/>
              </a:ext>
            </a:extLst>
          </p:cNvPr>
          <p:cNvGrpSpPr/>
          <p:nvPr/>
        </p:nvGrpSpPr>
        <p:grpSpPr>
          <a:xfrm>
            <a:off x="6013300" y="1840171"/>
            <a:ext cx="5510116" cy="3350309"/>
            <a:chOff x="6995016" y="814825"/>
            <a:chExt cx="4136722" cy="2085276"/>
          </a:xfrm>
        </p:grpSpPr>
        <p:grpSp>
          <p:nvGrpSpPr>
            <p:cNvPr id="35" name="Group 34">
              <a:extLst>
                <a:ext uri="{FF2B5EF4-FFF2-40B4-BE49-F238E27FC236}">
                  <a16:creationId xmlns:a16="http://schemas.microsoft.com/office/drawing/2014/main" id="{C0D1A6D7-0F59-3E46-AF99-9A377A639C4F}"/>
                </a:ext>
              </a:extLst>
            </p:cNvPr>
            <p:cNvGrpSpPr/>
            <p:nvPr/>
          </p:nvGrpSpPr>
          <p:grpSpPr>
            <a:xfrm>
              <a:off x="6995016" y="814825"/>
              <a:ext cx="4086162" cy="1169594"/>
              <a:chOff x="7664581" y="835342"/>
              <a:chExt cx="4086162" cy="1169594"/>
            </a:xfrm>
          </p:grpSpPr>
          <p:pic>
            <p:nvPicPr>
              <p:cNvPr id="38" name="Picture 37">
                <a:extLst>
                  <a:ext uri="{FF2B5EF4-FFF2-40B4-BE49-F238E27FC236}">
                    <a16:creationId xmlns:a16="http://schemas.microsoft.com/office/drawing/2014/main" id="{8A82A33F-18A2-1D41-A4A5-1BCBB96B1F81}"/>
                  </a:ext>
                </a:extLst>
              </p:cNvPr>
              <p:cNvPicPr>
                <a:picLocks noChangeAspect="1"/>
              </p:cNvPicPr>
              <p:nvPr/>
            </p:nvPicPr>
            <p:blipFill rotWithShape="1">
              <a:blip r:embed="rId17"/>
              <a:srcRect l="6014" t="17197" r="2785" b="2356"/>
              <a:stretch/>
            </p:blipFill>
            <p:spPr>
              <a:xfrm>
                <a:off x="7664581" y="861936"/>
                <a:ext cx="2304889" cy="1143000"/>
              </a:xfrm>
              <a:prstGeom prst="rect">
                <a:avLst/>
              </a:prstGeom>
            </p:spPr>
          </p:pic>
          <p:pic>
            <p:nvPicPr>
              <p:cNvPr id="39" name="Picture 38">
                <a:extLst>
                  <a:ext uri="{FF2B5EF4-FFF2-40B4-BE49-F238E27FC236}">
                    <a16:creationId xmlns:a16="http://schemas.microsoft.com/office/drawing/2014/main" id="{32360E43-E58F-6C48-BECE-5C208C9421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37344" y="835342"/>
                <a:ext cx="1713399" cy="1143000"/>
              </a:xfrm>
              <a:prstGeom prst="rect">
                <a:avLst/>
              </a:prstGeom>
            </p:spPr>
          </p:pic>
        </p:grpSp>
        <p:pic>
          <p:nvPicPr>
            <p:cNvPr id="36" name="Picture 35">
              <a:extLst>
                <a:ext uri="{FF2B5EF4-FFF2-40B4-BE49-F238E27FC236}">
                  <a16:creationId xmlns:a16="http://schemas.microsoft.com/office/drawing/2014/main" id="{F0B9E0D5-999E-BB4F-AE29-A14662B1FE8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17273" y="1986851"/>
              <a:ext cx="2272254" cy="913250"/>
            </a:xfrm>
            <a:prstGeom prst="rect">
              <a:avLst/>
            </a:prstGeom>
          </p:spPr>
        </p:pic>
        <p:pic>
          <p:nvPicPr>
            <p:cNvPr id="37" name="Picture 36">
              <a:extLst>
                <a:ext uri="{FF2B5EF4-FFF2-40B4-BE49-F238E27FC236}">
                  <a16:creationId xmlns:a16="http://schemas.microsoft.com/office/drawing/2014/main" id="{5CCAAD25-9231-124A-BF7C-C18307E62BF5}"/>
                </a:ext>
              </a:extLst>
            </p:cNvPr>
            <p:cNvPicPr>
              <a:picLocks/>
            </p:cNvPicPr>
            <p:nvPr/>
          </p:nvPicPr>
          <p:blipFill rotWithShape="1">
            <a:blip r:embed="rId20">
              <a:extLst>
                <a:ext uri="{28A0092B-C50C-407E-A947-70E740481C1C}">
                  <a14:useLocalDpi xmlns:a14="http://schemas.microsoft.com/office/drawing/2010/main" val="0"/>
                </a:ext>
              </a:extLst>
            </a:blip>
            <a:srcRect t="23062" b="18719"/>
            <a:stretch/>
          </p:blipFill>
          <p:spPr>
            <a:xfrm>
              <a:off x="9326038" y="2134660"/>
              <a:ext cx="1805700" cy="532358"/>
            </a:xfrm>
            <a:prstGeom prst="rect">
              <a:avLst/>
            </a:prstGeom>
          </p:spPr>
        </p:pic>
      </p:grpSp>
      <p:sp>
        <p:nvSpPr>
          <p:cNvPr id="4" name="Rectangle 3">
            <a:extLst>
              <a:ext uri="{FF2B5EF4-FFF2-40B4-BE49-F238E27FC236}">
                <a16:creationId xmlns:a16="http://schemas.microsoft.com/office/drawing/2014/main" id="{E4EE011B-C99F-B347-B734-58445AB73922}"/>
              </a:ext>
            </a:extLst>
          </p:cNvPr>
          <p:cNvSpPr/>
          <p:nvPr/>
        </p:nvSpPr>
        <p:spPr>
          <a:xfrm>
            <a:off x="357809" y="890915"/>
            <a:ext cx="5443926" cy="461665"/>
          </a:xfrm>
          <a:prstGeom prst="rect">
            <a:avLst/>
          </a:prstGeom>
        </p:spPr>
        <p:txBody>
          <a:bodyPr wrap="none">
            <a:spAutoFit/>
          </a:bodyPr>
          <a:lstStyle/>
          <a:p>
            <a:r>
              <a:rPr lang="en-US" sz="2400" b="1" dirty="0">
                <a:solidFill>
                  <a:schemeClr val="tx1"/>
                </a:solidFill>
              </a:rPr>
              <a:t>Recruitment Ambassadors Program</a:t>
            </a:r>
            <a:endParaRPr lang="en-US" sz="2400" dirty="0">
              <a:solidFill>
                <a:schemeClr val="tx1"/>
              </a:solidFill>
            </a:endParaRPr>
          </a:p>
        </p:txBody>
      </p:sp>
    </p:spTree>
    <p:extLst>
      <p:ext uri="{BB962C8B-B14F-4D97-AF65-F5344CB8AC3E}">
        <p14:creationId xmlns:p14="http://schemas.microsoft.com/office/powerpoint/2010/main" val="340085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116CC859-8033-4E46-AD18-B750319950E8}"/>
              </a:ext>
            </a:extLst>
          </p:cNvPr>
          <p:cNvPicPr>
            <a:picLocks noChangeAspect="1"/>
          </p:cNvPicPr>
          <p:nvPr/>
        </p:nvPicPr>
        <p:blipFill rotWithShape="1">
          <a:blip r:embed="rId2">
            <a:extLst>
              <a:ext uri="{28A0092B-C50C-407E-A947-70E740481C1C}">
                <a14:useLocalDpi xmlns:a14="http://schemas.microsoft.com/office/drawing/2010/main" val="0"/>
              </a:ext>
            </a:extLst>
          </a:blip>
          <a:srcRect l="12358" t="23652" r="16222" b="28116"/>
          <a:stretch/>
        </p:blipFill>
        <p:spPr>
          <a:xfrm>
            <a:off x="605368" y="700000"/>
            <a:ext cx="3973175" cy="3577577"/>
          </a:xfrm>
          <a:prstGeom prst="rect">
            <a:avLst/>
          </a:prstGeom>
        </p:spPr>
      </p:pic>
      <p:sp>
        <p:nvSpPr>
          <p:cNvPr id="2" name="Title 1">
            <a:extLst>
              <a:ext uri="{FF2B5EF4-FFF2-40B4-BE49-F238E27FC236}">
                <a16:creationId xmlns:a16="http://schemas.microsoft.com/office/drawing/2014/main" id="{E9354B4F-814D-854F-A1D6-36244817F79C}"/>
              </a:ext>
            </a:extLst>
          </p:cNvPr>
          <p:cNvSpPr>
            <a:spLocks noGrp="1"/>
          </p:cNvSpPr>
          <p:nvPr>
            <p:ph type="title"/>
          </p:nvPr>
        </p:nvSpPr>
        <p:spPr>
          <a:xfrm>
            <a:off x="346951" y="199831"/>
            <a:ext cx="11074576" cy="461665"/>
          </a:xfrm>
        </p:spPr>
        <p:txBody>
          <a:bodyPr/>
          <a:lstStyle/>
          <a:p>
            <a:r>
              <a:rPr lang="en-US" b="1" dirty="0">
                <a:solidFill>
                  <a:schemeClr val="tx2"/>
                </a:solidFill>
              </a:rPr>
              <a:t>IDEAL Research Initiatives </a:t>
            </a:r>
            <a:endParaRPr lang="en-US" dirty="0"/>
          </a:p>
        </p:txBody>
      </p:sp>
      <p:sp>
        <p:nvSpPr>
          <p:cNvPr id="3" name="Content Placeholder 2">
            <a:extLst>
              <a:ext uri="{FF2B5EF4-FFF2-40B4-BE49-F238E27FC236}">
                <a16:creationId xmlns:a16="http://schemas.microsoft.com/office/drawing/2014/main" id="{A799DA73-CA23-224A-B7FE-4F25C0CE6D12}"/>
              </a:ext>
            </a:extLst>
          </p:cNvPr>
          <p:cNvSpPr>
            <a:spLocks noGrp="1"/>
          </p:cNvSpPr>
          <p:nvPr>
            <p:ph idx="1"/>
          </p:nvPr>
        </p:nvSpPr>
        <p:spPr>
          <a:xfrm>
            <a:off x="78200" y="3933468"/>
            <a:ext cx="5984586" cy="2751749"/>
          </a:xfrm>
        </p:spPr>
        <p:txBody>
          <a:bodyPr/>
          <a:lstStyle/>
          <a:p>
            <a:pPr algn="just"/>
            <a:r>
              <a:rPr lang="en-US" sz="2200" dirty="0">
                <a:latin typeface="Helvetica" pitchFamily="2" charset="0"/>
                <a:ea typeface="Calibri" panose="020F0502020204030204" pitchFamily="34" charset="0"/>
              </a:rPr>
              <a:t>TAA is a network of graduate students and faculty members from across BGS committed to providing support to trainees from backgrounds historically excluded from science, especially when they are facing discrimination or distress. </a:t>
            </a:r>
          </a:p>
          <a:p>
            <a:pPr algn="just"/>
            <a:endParaRPr lang="en-US" sz="2200" dirty="0">
              <a:latin typeface="Helvetica" pitchFamily="2" charset="0"/>
              <a:ea typeface="Calibri" panose="020F0502020204030204" pitchFamily="34" charset="0"/>
            </a:endParaRPr>
          </a:p>
          <a:p>
            <a:pPr algn="just"/>
            <a:endParaRPr lang="en-US" sz="2400" dirty="0">
              <a:latin typeface="Helvetica" pitchFamily="2" charset="0"/>
            </a:endParaRPr>
          </a:p>
        </p:txBody>
      </p:sp>
      <p:sp>
        <p:nvSpPr>
          <p:cNvPr id="7" name="Footer Placeholder 2">
            <a:extLst>
              <a:ext uri="{FF2B5EF4-FFF2-40B4-BE49-F238E27FC236}">
                <a16:creationId xmlns:a16="http://schemas.microsoft.com/office/drawing/2014/main" id="{ACCDC203-0ABC-B948-9ABE-FB1FEA10992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n-ea"/>
                <a:cs typeface="+mn-cs"/>
              </a:defRPr>
            </a:lvl5pPr>
            <a:lvl6pPr marL="2286000" algn="l" defTabSz="914400" rtl="0" eaLnBrk="1" latinLnBrk="0" hangingPunct="1">
              <a:defRPr sz="1400" kern="1200">
                <a:solidFill>
                  <a:schemeClr val="tx2"/>
                </a:solidFill>
                <a:latin typeface="Arial" panose="020B0604020202020204" pitchFamily="34" charset="0"/>
                <a:ea typeface="+mn-ea"/>
                <a:cs typeface="+mn-cs"/>
              </a:defRPr>
            </a:lvl6pPr>
            <a:lvl7pPr marL="2743200" algn="l" defTabSz="914400" rtl="0" eaLnBrk="1" latinLnBrk="0" hangingPunct="1">
              <a:defRPr sz="1400" kern="1200">
                <a:solidFill>
                  <a:schemeClr val="tx2"/>
                </a:solidFill>
                <a:latin typeface="Arial" panose="020B0604020202020204" pitchFamily="34" charset="0"/>
                <a:ea typeface="+mn-ea"/>
                <a:cs typeface="+mn-cs"/>
              </a:defRPr>
            </a:lvl7pPr>
            <a:lvl8pPr marL="3200400" algn="l" defTabSz="914400" rtl="0" eaLnBrk="1" latinLnBrk="0" hangingPunct="1">
              <a:defRPr sz="1400" kern="1200">
                <a:solidFill>
                  <a:schemeClr val="tx2"/>
                </a:solidFill>
                <a:latin typeface="Arial" panose="020B0604020202020204" pitchFamily="34" charset="0"/>
                <a:ea typeface="+mn-ea"/>
                <a:cs typeface="+mn-cs"/>
              </a:defRPr>
            </a:lvl8pPr>
            <a:lvl9pPr marL="3657600" algn="l" defTabSz="914400" rtl="0" eaLnBrk="1" latinLnBrk="0" hangingPunct="1">
              <a:defRPr sz="1400" kern="1200">
                <a:solidFill>
                  <a:schemeClr val="tx2"/>
                </a:solidFill>
                <a:latin typeface="Arial" panose="020B0604020202020204" pitchFamily="34" charset="0"/>
                <a:ea typeface="+mn-ea"/>
                <a:cs typeface="+mn-cs"/>
              </a:defRPr>
            </a:lvl9pPr>
          </a:lstStyle>
          <a:p>
            <a:r>
              <a:rPr lang="en-US" dirty="0" err="1"/>
              <a:t>www.med.upenn.edu</a:t>
            </a:r>
            <a:r>
              <a:rPr lang="en-US" dirty="0"/>
              <a:t>/</a:t>
            </a:r>
            <a:r>
              <a:rPr lang="en-US" dirty="0" err="1"/>
              <a:t>idealresearch</a:t>
            </a:r>
            <a:r>
              <a:rPr lang="en-US" dirty="0"/>
              <a:t>/</a:t>
            </a:r>
            <a:r>
              <a:rPr lang="en-US" dirty="0" err="1"/>
              <a:t>taa</a:t>
            </a:r>
            <a:endParaRPr lang="en-US" dirty="0"/>
          </a:p>
          <a:p>
            <a:r>
              <a:rPr lang="en-US" dirty="0"/>
              <a:t>Twitter &amp; Instagram: @</a:t>
            </a:r>
            <a:r>
              <a:rPr lang="en-US" dirty="0" err="1"/>
              <a:t>IDEAL_Research</a:t>
            </a:r>
            <a:r>
              <a:rPr lang="en-US" dirty="0"/>
              <a:t> </a:t>
            </a:r>
          </a:p>
        </p:txBody>
      </p:sp>
      <p:sp>
        <p:nvSpPr>
          <p:cNvPr id="8" name="Content Placeholder 2">
            <a:extLst>
              <a:ext uri="{FF2B5EF4-FFF2-40B4-BE49-F238E27FC236}">
                <a16:creationId xmlns:a16="http://schemas.microsoft.com/office/drawing/2014/main" id="{D32E586C-9A75-294C-9629-0CFE4E029313}"/>
              </a:ext>
            </a:extLst>
          </p:cNvPr>
          <p:cNvSpPr txBox="1">
            <a:spLocks/>
          </p:cNvSpPr>
          <p:nvPr/>
        </p:nvSpPr>
        <p:spPr bwMode="auto">
          <a:xfrm>
            <a:off x="6589955" y="3933468"/>
            <a:ext cx="5602046" cy="244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Helvetica" pitchFamily="2" charset="0"/>
              </a:rPr>
              <a:t>All TAA members complete trainings in:</a:t>
            </a:r>
          </a:p>
          <a:p>
            <a:pPr lvl="1"/>
            <a:r>
              <a:rPr lang="en-US" sz="2000" dirty="0">
                <a:solidFill>
                  <a:schemeClr val="bg2">
                    <a:lumMod val="50000"/>
                  </a:schemeClr>
                </a:solidFill>
                <a:latin typeface="Helvetica" pitchFamily="2" charset="0"/>
              </a:rPr>
              <a:t>Restorative Justice </a:t>
            </a:r>
          </a:p>
          <a:p>
            <a:pPr lvl="1"/>
            <a:r>
              <a:rPr lang="en-US" sz="2000" dirty="0">
                <a:solidFill>
                  <a:schemeClr val="bg2">
                    <a:lumMod val="50000"/>
                  </a:schemeClr>
                </a:solidFill>
                <a:latin typeface="Helvetica" pitchFamily="2" charset="0"/>
              </a:rPr>
              <a:t>Inclusive Mentorship</a:t>
            </a:r>
          </a:p>
          <a:p>
            <a:pPr lvl="1"/>
            <a:r>
              <a:rPr lang="en-US" sz="2000" dirty="0">
                <a:solidFill>
                  <a:schemeClr val="bg2">
                    <a:lumMod val="50000"/>
                  </a:schemeClr>
                </a:solidFill>
                <a:latin typeface="Helvetica" pitchFamily="2" charset="0"/>
              </a:rPr>
              <a:t>Racial Literacy</a:t>
            </a:r>
          </a:p>
          <a:p>
            <a:pPr lvl="1"/>
            <a:r>
              <a:rPr lang="en-US" sz="2000" dirty="0">
                <a:solidFill>
                  <a:schemeClr val="bg2">
                    <a:lumMod val="50000"/>
                  </a:schemeClr>
                </a:solidFill>
                <a:latin typeface="Helvetica" pitchFamily="2" charset="0"/>
              </a:rPr>
              <a:t>iCare</a:t>
            </a:r>
            <a:endParaRPr lang="en-US" sz="2000" dirty="0">
              <a:latin typeface="Helvetica" pitchFamily="2" charset="0"/>
              <a:ea typeface="Calibri" panose="020F0502020204030204" pitchFamily="34" charset="0"/>
            </a:endParaRPr>
          </a:p>
          <a:p>
            <a:endParaRPr lang="en-US" sz="2400" dirty="0">
              <a:latin typeface="Helvetica" pitchFamily="2" charset="0"/>
            </a:endParaRPr>
          </a:p>
        </p:txBody>
      </p:sp>
      <p:pic>
        <p:nvPicPr>
          <p:cNvPr id="4" name="Picture 3">
            <a:extLst>
              <a:ext uri="{FF2B5EF4-FFF2-40B4-BE49-F238E27FC236}">
                <a16:creationId xmlns:a16="http://schemas.microsoft.com/office/drawing/2014/main" id="{00792E2D-D4C5-3F4D-9895-F30854AD3654}"/>
              </a:ext>
            </a:extLst>
          </p:cNvPr>
          <p:cNvPicPr>
            <a:picLocks noChangeAspect="1"/>
          </p:cNvPicPr>
          <p:nvPr/>
        </p:nvPicPr>
        <p:blipFill>
          <a:blip r:embed="rId3"/>
          <a:stretch>
            <a:fillRect/>
          </a:stretch>
        </p:blipFill>
        <p:spPr>
          <a:xfrm>
            <a:off x="4934751" y="1392528"/>
            <a:ext cx="6437298" cy="2645465"/>
          </a:xfrm>
          <a:prstGeom prst="rect">
            <a:avLst/>
          </a:prstGeom>
        </p:spPr>
      </p:pic>
      <p:pic>
        <p:nvPicPr>
          <p:cNvPr id="21" name="Picture 20">
            <a:extLst>
              <a:ext uri="{FF2B5EF4-FFF2-40B4-BE49-F238E27FC236}">
                <a16:creationId xmlns:a16="http://schemas.microsoft.com/office/drawing/2014/main" id="{1D2B5E0E-8009-D24C-A21A-52A74F0B6250}"/>
              </a:ext>
            </a:extLst>
          </p:cNvPr>
          <p:cNvPicPr>
            <a:picLocks noChangeAspect="1"/>
          </p:cNvPicPr>
          <p:nvPr/>
        </p:nvPicPr>
        <p:blipFill>
          <a:blip r:embed="rId4"/>
          <a:stretch>
            <a:fillRect/>
          </a:stretch>
        </p:blipFill>
        <p:spPr>
          <a:xfrm>
            <a:off x="5593691" y="85026"/>
            <a:ext cx="5827836" cy="1685842"/>
          </a:xfrm>
          <a:prstGeom prst="rect">
            <a:avLst/>
          </a:prstGeom>
        </p:spPr>
      </p:pic>
    </p:spTree>
    <p:extLst>
      <p:ext uri="{BB962C8B-B14F-4D97-AF65-F5344CB8AC3E}">
        <p14:creationId xmlns:p14="http://schemas.microsoft.com/office/powerpoint/2010/main" val="89218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14569</TotalTime>
  <Pages>32</Pages>
  <Words>2325</Words>
  <Application>Microsoft Office PowerPoint</Application>
  <PresentationFormat>Widescreen</PresentationFormat>
  <Paragraphs>291</Paragraphs>
  <Slides>19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Franklin Gothic Book</vt:lpstr>
      <vt:lpstr>Helvetica</vt:lpstr>
      <vt:lpstr>Lucida Grande</vt:lpstr>
      <vt:lpstr>Penn Medicine Template 2009</vt:lpstr>
      <vt:lpstr>IDEAL Research &amp; IDE Workshop </vt:lpstr>
      <vt:lpstr>Penn Medicine IDEALXP Est. 2021</vt:lpstr>
      <vt:lpstr>Principles of Inclusion, Diversity, &amp; Equity in  Penn Medicine Research Community </vt:lpstr>
      <vt:lpstr>IDEAL Research: Mission, Objectives, &amp; Vision</vt:lpstr>
      <vt:lpstr>IDEAL Research: Our Team</vt:lpstr>
      <vt:lpstr>IDEAL Research Fellows</vt:lpstr>
      <vt:lpstr>IDEAL Research Signature Objectives</vt:lpstr>
      <vt:lpstr>IDEAL Research Initiatives </vt:lpstr>
      <vt:lpstr>IDEAL Research Initiatives </vt:lpstr>
      <vt:lpstr>IDEAL Research Collaborations</vt:lpstr>
      <vt:lpstr>IDEAL Research: Contact Us</vt:lpstr>
      <vt:lpstr>Trainee Advocacy Alliance </vt:lpstr>
      <vt:lpstr>Who Are We?</vt:lpstr>
      <vt:lpstr>Mission Statement</vt:lpstr>
      <vt:lpstr>PowerPoint Presentation</vt:lpstr>
      <vt:lpstr>Feel free to reach out</vt:lpstr>
      <vt:lpstr>When can we help?</vt:lpstr>
      <vt:lpstr>What can we do?</vt:lpstr>
      <vt:lpstr>How do I get help from TAA?</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subject>
  <dc:creator>PWheeler</dc:creator>
  <cp:keywords/>
  <dc:description/>
  <cp:lastModifiedBy>Jackson, Judy</cp:lastModifiedBy>
  <cp:revision>976</cp:revision>
  <cp:lastPrinted>2003-06-10T14:31:25Z</cp:lastPrinted>
  <dcterms:created xsi:type="dcterms:W3CDTF">2006-02-16T01:55:53Z</dcterms:created>
  <dcterms:modified xsi:type="dcterms:W3CDTF">2022-08-19T11:33:57Z</dcterms:modified>
</cp:coreProperties>
</file>